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0" r:id="rId4"/>
    <p:sldId id="270" r:id="rId5"/>
    <p:sldId id="261" r:id="rId6"/>
    <p:sldId id="262" r:id="rId7"/>
    <p:sldId id="263" r:id="rId8"/>
    <p:sldId id="264" r:id="rId9"/>
    <p:sldId id="265" r:id="rId10"/>
    <p:sldId id="267" r:id="rId11"/>
    <p:sldId id="271" r:id="rId12"/>
    <p:sldId id="266" r:id="rId13"/>
    <p:sldId id="268" r:id="rId14"/>
    <p:sldId id="269" r:id="rId15"/>
    <p:sldId id="272" r:id="rId16"/>
    <p:sldId id="273" r:id="rId17"/>
    <p:sldId id="274" r:id="rId18"/>
    <p:sldId id="275" r:id="rId19"/>
    <p:sldId id="276" r:id="rId20"/>
    <p:sldId id="277" r:id="rId21"/>
    <p:sldId id="278" r:id="rId22"/>
    <p:sldId id="279" r:id="rId23"/>
    <p:sldId id="280" r:id="rId24"/>
    <p:sldId id="281" r:id="rId25"/>
    <p:sldId id="282" r:id="rId26"/>
    <p:sldId id="284" r:id="rId27"/>
    <p:sldId id="283" r:id="rId28"/>
    <p:sldId id="285" r:id="rId29"/>
    <p:sldId id="286" r:id="rId30"/>
    <p:sldId id="287" r:id="rId31"/>
    <p:sldId id="288" r:id="rId32"/>
    <p:sldId id="289" r:id="rId33"/>
    <p:sldId id="290" r:id="rId34"/>
    <p:sldId id="291" r:id="rId35"/>
    <p:sldId id="292" r:id="rId36"/>
    <p:sldId id="299" r:id="rId37"/>
    <p:sldId id="293" r:id="rId38"/>
    <p:sldId id="294" r:id="rId39"/>
    <p:sldId id="295" r:id="rId40"/>
    <p:sldId id="296" r:id="rId41"/>
    <p:sldId id="297" r:id="rId42"/>
    <p:sldId id="298" r:id="rId43"/>
    <p:sldId id="300" r:id="rId44"/>
    <p:sldId id="301" r:id="rId45"/>
    <p:sldId id="302" r:id="rId46"/>
    <p:sldId id="303" r:id="rId47"/>
    <p:sldId id="304" r:id="rId48"/>
    <p:sldId id="305"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00FF"/>
    <a:srgbClr val="FEA8E7"/>
    <a:srgbClr val="00CCFF"/>
    <a:srgbClr val="FF66FF"/>
    <a:srgbClr val="CC00CC"/>
    <a:srgbClr val="F759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8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8429D079-4322-43BC-8BB2-ED59FBFFC2D8}" type="datetimeFigureOut">
              <a:rPr lang="es-AR" smtClean="0"/>
              <a:t>17/7/2023</a:t>
            </a:fld>
            <a:endParaRPr lang="es-AR" dirty="0"/>
          </a:p>
        </p:txBody>
      </p:sp>
      <p:sp>
        <p:nvSpPr>
          <p:cNvPr id="5" name="Footer Placeholder 4"/>
          <p:cNvSpPr>
            <a:spLocks noGrp="1"/>
          </p:cNvSpPr>
          <p:nvPr>
            <p:ph type="ftr" sz="quarter" idx="11"/>
          </p:nvPr>
        </p:nvSpPr>
        <p:spPr>
          <a:xfrm>
            <a:off x="1371600" y="4323845"/>
            <a:ext cx="6400800" cy="365125"/>
          </a:xfrm>
        </p:spPr>
        <p:txBody>
          <a:bodyPr/>
          <a:lstStyle/>
          <a:p>
            <a:endParaRPr lang="es-AR" dirty="0"/>
          </a:p>
        </p:txBody>
      </p:sp>
      <p:sp>
        <p:nvSpPr>
          <p:cNvPr id="6" name="Slide Number Placeholder 5"/>
          <p:cNvSpPr>
            <a:spLocks noGrp="1"/>
          </p:cNvSpPr>
          <p:nvPr>
            <p:ph type="sldNum" sz="quarter" idx="12"/>
          </p:nvPr>
        </p:nvSpPr>
        <p:spPr>
          <a:xfrm>
            <a:off x="8077200" y="1430866"/>
            <a:ext cx="2743200" cy="365125"/>
          </a:xfrm>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156230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29D079-4322-43BC-8BB2-ED59FBFFC2D8}" type="datetimeFigureOut">
              <a:rPr lang="es-AR" smtClean="0"/>
              <a:t>17/7/2023</a:t>
            </a:fld>
            <a:endParaRPr lang="es-AR" dirty="0"/>
          </a:p>
        </p:txBody>
      </p:sp>
      <p:sp>
        <p:nvSpPr>
          <p:cNvPr id="6" name="Footer Placeholder 5"/>
          <p:cNvSpPr>
            <a:spLocks noGrp="1"/>
          </p:cNvSpPr>
          <p:nvPr>
            <p:ph type="ftr" sz="quarter" idx="11"/>
          </p:nvPr>
        </p:nvSpPr>
        <p:spPr/>
        <p:txBody>
          <a:bodyPr/>
          <a:lstStyle/>
          <a:p>
            <a:endParaRPr lang="es-AR" dirty="0"/>
          </a:p>
        </p:txBody>
      </p:sp>
      <p:sp>
        <p:nvSpPr>
          <p:cNvPr id="7" name="Slide Number Placeholder 6"/>
          <p:cNvSpPr>
            <a:spLocks noGrp="1"/>
          </p:cNvSpPr>
          <p:nvPr>
            <p:ph type="sldNum" sz="quarter" idx="12"/>
          </p:nvPr>
        </p:nvSpPr>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294384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429D079-4322-43BC-8BB2-ED59FBFFC2D8}" type="datetimeFigureOut">
              <a:rPr lang="es-AR" smtClean="0"/>
              <a:t>17/7/2023</a:t>
            </a:fld>
            <a:endParaRPr lang="es-AR" dirty="0"/>
          </a:p>
        </p:txBody>
      </p:sp>
      <p:sp>
        <p:nvSpPr>
          <p:cNvPr id="6" name="Footer Placeholder 5"/>
          <p:cNvSpPr>
            <a:spLocks noGrp="1"/>
          </p:cNvSpPr>
          <p:nvPr>
            <p:ph type="ftr" sz="quarter" idx="11"/>
          </p:nvPr>
        </p:nvSpPr>
        <p:spPr>
          <a:xfrm>
            <a:off x="685800" y="379941"/>
            <a:ext cx="6991492" cy="365125"/>
          </a:xfrm>
        </p:spPr>
        <p:txBody>
          <a:bodyPr/>
          <a:lstStyle/>
          <a:p>
            <a:endParaRPr lang="es-AR" dirty="0"/>
          </a:p>
        </p:txBody>
      </p:sp>
      <p:sp>
        <p:nvSpPr>
          <p:cNvPr id="7" name="Slide Number Placeholder 6"/>
          <p:cNvSpPr>
            <a:spLocks noGrp="1"/>
          </p:cNvSpPr>
          <p:nvPr>
            <p:ph type="sldNum" sz="quarter" idx="12"/>
          </p:nvPr>
        </p:nvSpPr>
        <p:spPr>
          <a:xfrm>
            <a:off x="10862452" y="381000"/>
            <a:ext cx="643748" cy="365125"/>
          </a:xfrm>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3535199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429D079-4322-43BC-8BB2-ED59FBFFC2D8}" type="datetimeFigureOut">
              <a:rPr lang="es-AR" smtClean="0"/>
              <a:t>17/7/2023</a:t>
            </a:fld>
            <a:endParaRPr lang="es-AR" dirty="0"/>
          </a:p>
        </p:txBody>
      </p:sp>
      <p:sp>
        <p:nvSpPr>
          <p:cNvPr id="6" name="Footer Placeholder 5"/>
          <p:cNvSpPr>
            <a:spLocks noGrp="1"/>
          </p:cNvSpPr>
          <p:nvPr>
            <p:ph type="ftr" sz="quarter" idx="11"/>
          </p:nvPr>
        </p:nvSpPr>
        <p:spPr>
          <a:xfrm>
            <a:off x="685800" y="379941"/>
            <a:ext cx="6991492" cy="365125"/>
          </a:xfrm>
        </p:spPr>
        <p:txBody>
          <a:bodyPr/>
          <a:lstStyle/>
          <a:p>
            <a:endParaRPr lang="es-AR" dirty="0"/>
          </a:p>
        </p:txBody>
      </p:sp>
      <p:sp>
        <p:nvSpPr>
          <p:cNvPr id="7" name="Slide Number Placeholder 6"/>
          <p:cNvSpPr>
            <a:spLocks noGrp="1"/>
          </p:cNvSpPr>
          <p:nvPr>
            <p:ph type="sldNum" sz="quarter" idx="12"/>
          </p:nvPr>
        </p:nvSpPr>
        <p:spPr>
          <a:xfrm>
            <a:off x="10862452" y="381000"/>
            <a:ext cx="643748" cy="365125"/>
          </a:xfrm>
        </p:spPr>
        <p:txBody>
          <a:bodyPr/>
          <a:lstStyle/>
          <a:p>
            <a:fld id="{16E6251A-2E4F-4A98-A72F-88EAFEFC1739}" type="slidenum">
              <a:rPr lang="es-AR" smtClean="0"/>
              <a:t>‹#›</a:t>
            </a:fld>
            <a:endParaRPr lang="es-AR"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1977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8429D079-4322-43BC-8BB2-ED59FBFFC2D8}" type="datetimeFigureOut">
              <a:rPr lang="es-AR" smtClean="0"/>
              <a:t>17/7/2023</a:t>
            </a:fld>
            <a:endParaRPr lang="es-AR" dirty="0"/>
          </a:p>
        </p:txBody>
      </p:sp>
      <p:sp>
        <p:nvSpPr>
          <p:cNvPr id="6" name="Footer Placeholder 5"/>
          <p:cNvSpPr>
            <a:spLocks noGrp="1"/>
          </p:cNvSpPr>
          <p:nvPr>
            <p:ph type="ftr" sz="quarter" idx="11"/>
          </p:nvPr>
        </p:nvSpPr>
        <p:spPr>
          <a:xfrm>
            <a:off x="685800" y="378883"/>
            <a:ext cx="6991492" cy="365125"/>
          </a:xfrm>
        </p:spPr>
        <p:txBody>
          <a:bodyPr/>
          <a:lstStyle/>
          <a:p>
            <a:endParaRPr lang="es-AR" dirty="0"/>
          </a:p>
        </p:txBody>
      </p:sp>
      <p:sp>
        <p:nvSpPr>
          <p:cNvPr id="7" name="Slide Number Placeholder 6"/>
          <p:cNvSpPr>
            <a:spLocks noGrp="1"/>
          </p:cNvSpPr>
          <p:nvPr>
            <p:ph type="sldNum" sz="quarter" idx="12"/>
          </p:nvPr>
        </p:nvSpPr>
        <p:spPr>
          <a:xfrm>
            <a:off x="10862452" y="381000"/>
            <a:ext cx="643748" cy="365125"/>
          </a:xfrm>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3511004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429D079-4322-43BC-8BB2-ED59FBFFC2D8}" type="datetimeFigureOut">
              <a:rPr lang="es-AR" smtClean="0"/>
              <a:t>17/7/2023</a:t>
            </a:fld>
            <a:endParaRPr lang="es-AR" dirty="0"/>
          </a:p>
        </p:txBody>
      </p:sp>
      <p:sp>
        <p:nvSpPr>
          <p:cNvPr id="4" name="Footer Placeholder 3"/>
          <p:cNvSpPr>
            <a:spLocks noGrp="1"/>
          </p:cNvSpPr>
          <p:nvPr>
            <p:ph type="ftr" sz="quarter" idx="11"/>
          </p:nvPr>
        </p:nvSpPr>
        <p:spPr/>
        <p:txBody>
          <a:bodyPr/>
          <a:lstStyle/>
          <a:p>
            <a:endParaRPr lang="es-AR" dirty="0"/>
          </a:p>
        </p:txBody>
      </p:sp>
      <p:sp>
        <p:nvSpPr>
          <p:cNvPr id="5" name="Slide Number Placeholder 4"/>
          <p:cNvSpPr>
            <a:spLocks noGrp="1"/>
          </p:cNvSpPr>
          <p:nvPr>
            <p:ph type="sldNum" sz="quarter" idx="12"/>
          </p:nvPr>
        </p:nvSpPr>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846364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429D079-4322-43BC-8BB2-ED59FBFFC2D8}" type="datetimeFigureOut">
              <a:rPr lang="es-AR" smtClean="0"/>
              <a:t>17/7/2023</a:t>
            </a:fld>
            <a:endParaRPr lang="es-AR" dirty="0"/>
          </a:p>
        </p:txBody>
      </p:sp>
      <p:sp>
        <p:nvSpPr>
          <p:cNvPr id="4" name="Footer Placeholder 3"/>
          <p:cNvSpPr>
            <a:spLocks noGrp="1"/>
          </p:cNvSpPr>
          <p:nvPr>
            <p:ph type="ftr" sz="quarter" idx="11"/>
          </p:nvPr>
        </p:nvSpPr>
        <p:spPr/>
        <p:txBody>
          <a:bodyPr/>
          <a:lstStyle/>
          <a:p>
            <a:endParaRPr lang="es-AR" dirty="0"/>
          </a:p>
        </p:txBody>
      </p:sp>
      <p:sp>
        <p:nvSpPr>
          <p:cNvPr id="5" name="Slide Number Placeholder 4"/>
          <p:cNvSpPr>
            <a:spLocks noGrp="1"/>
          </p:cNvSpPr>
          <p:nvPr>
            <p:ph type="sldNum" sz="quarter" idx="12"/>
          </p:nvPr>
        </p:nvSpPr>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1178592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29D079-4322-43BC-8BB2-ED59FBFFC2D8}" type="datetimeFigureOut">
              <a:rPr lang="es-AR" smtClean="0"/>
              <a:t>17/7/2023</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30558904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8429D079-4322-43BC-8BB2-ED59FBFFC2D8}" type="datetimeFigureOut">
              <a:rPr lang="es-AR" smtClean="0"/>
              <a:t>17/7/2023</a:t>
            </a:fld>
            <a:endParaRPr lang="es-AR" dirty="0"/>
          </a:p>
        </p:txBody>
      </p:sp>
      <p:sp>
        <p:nvSpPr>
          <p:cNvPr id="5" name="Footer Placeholder 4"/>
          <p:cNvSpPr>
            <a:spLocks noGrp="1"/>
          </p:cNvSpPr>
          <p:nvPr>
            <p:ph type="ftr" sz="quarter" idx="11"/>
          </p:nvPr>
        </p:nvSpPr>
        <p:spPr>
          <a:xfrm>
            <a:off x="685800" y="381000"/>
            <a:ext cx="6991492" cy="365125"/>
          </a:xfrm>
        </p:spPr>
        <p:txBody>
          <a:bodyPr/>
          <a:lstStyle/>
          <a:p>
            <a:endParaRPr lang="es-AR" dirty="0"/>
          </a:p>
        </p:txBody>
      </p:sp>
      <p:sp>
        <p:nvSpPr>
          <p:cNvPr id="6" name="Slide Number Placeholder 5"/>
          <p:cNvSpPr>
            <a:spLocks noGrp="1"/>
          </p:cNvSpPr>
          <p:nvPr>
            <p:ph type="sldNum" sz="quarter" idx="12"/>
          </p:nvPr>
        </p:nvSpPr>
        <p:spPr>
          <a:xfrm>
            <a:off x="10862452" y="381000"/>
            <a:ext cx="643748" cy="365125"/>
          </a:xfrm>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2586029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29D079-4322-43BC-8BB2-ED59FBFFC2D8}" type="datetimeFigureOut">
              <a:rPr lang="es-AR" smtClean="0"/>
              <a:t>17/7/2023</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1856163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8429D079-4322-43BC-8BB2-ED59FBFFC2D8}" type="datetimeFigureOut">
              <a:rPr lang="es-AR" smtClean="0"/>
              <a:t>17/7/2023</a:t>
            </a:fld>
            <a:endParaRPr lang="es-AR" dirty="0"/>
          </a:p>
        </p:txBody>
      </p:sp>
      <p:sp>
        <p:nvSpPr>
          <p:cNvPr id="5" name="Footer Placeholder 4"/>
          <p:cNvSpPr>
            <a:spLocks noGrp="1"/>
          </p:cNvSpPr>
          <p:nvPr>
            <p:ph type="ftr" sz="quarter" idx="11"/>
          </p:nvPr>
        </p:nvSpPr>
        <p:spPr>
          <a:xfrm>
            <a:off x="685800" y="381001"/>
            <a:ext cx="6991492" cy="364065"/>
          </a:xfrm>
        </p:spPr>
        <p:txBody>
          <a:bodyPr/>
          <a:lstStyle/>
          <a:p>
            <a:endParaRPr lang="es-AR" dirty="0"/>
          </a:p>
        </p:txBody>
      </p:sp>
      <p:sp>
        <p:nvSpPr>
          <p:cNvPr id="6" name="Slide Number Placeholder 5"/>
          <p:cNvSpPr>
            <a:spLocks noGrp="1"/>
          </p:cNvSpPr>
          <p:nvPr>
            <p:ph type="sldNum" sz="quarter" idx="12"/>
          </p:nvPr>
        </p:nvSpPr>
        <p:spPr>
          <a:xfrm>
            <a:off x="10862452" y="381000"/>
            <a:ext cx="643748" cy="365125"/>
          </a:xfrm>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3440808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29D079-4322-43BC-8BB2-ED59FBFFC2D8}" type="datetimeFigureOut">
              <a:rPr lang="es-AR" smtClean="0"/>
              <a:t>17/7/2023</a:t>
            </a:fld>
            <a:endParaRPr lang="es-AR" dirty="0"/>
          </a:p>
        </p:txBody>
      </p:sp>
      <p:sp>
        <p:nvSpPr>
          <p:cNvPr id="6" name="Footer Placeholder 5"/>
          <p:cNvSpPr>
            <a:spLocks noGrp="1"/>
          </p:cNvSpPr>
          <p:nvPr>
            <p:ph type="ftr" sz="quarter" idx="11"/>
          </p:nvPr>
        </p:nvSpPr>
        <p:spPr/>
        <p:txBody>
          <a:bodyPr/>
          <a:lstStyle/>
          <a:p>
            <a:endParaRPr lang="es-AR" dirty="0"/>
          </a:p>
        </p:txBody>
      </p:sp>
      <p:sp>
        <p:nvSpPr>
          <p:cNvPr id="7" name="Slide Number Placeholder 6"/>
          <p:cNvSpPr>
            <a:spLocks noGrp="1"/>
          </p:cNvSpPr>
          <p:nvPr>
            <p:ph type="sldNum" sz="quarter" idx="12"/>
          </p:nvPr>
        </p:nvSpPr>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190235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29D079-4322-43BC-8BB2-ED59FBFFC2D8}" type="datetimeFigureOut">
              <a:rPr lang="es-AR" smtClean="0"/>
              <a:t>17/7/2023</a:t>
            </a:fld>
            <a:endParaRPr lang="es-AR" dirty="0"/>
          </a:p>
        </p:txBody>
      </p:sp>
      <p:sp>
        <p:nvSpPr>
          <p:cNvPr id="8" name="Footer Placeholder 7"/>
          <p:cNvSpPr>
            <a:spLocks noGrp="1"/>
          </p:cNvSpPr>
          <p:nvPr>
            <p:ph type="ftr" sz="quarter" idx="11"/>
          </p:nvPr>
        </p:nvSpPr>
        <p:spPr/>
        <p:txBody>
          <a:bodyPr/>
          <a:lstStyle/>
          <a:p>
            <a:endParaRPr lang="es-AR" dirty="0"/>
          </a:p>
        </p:txBody>
      </p:sp>
      <p:sp>
        <p:nvSpPr>
          <p:cNvPr id="9" name="Slide Number Placeholder 8"/>
          <p:cNvSpPr>
            <a:spLocks noGrp="1"/>
          </p:cNvSpPr>
          <p:nvPr>
            <p:ph type="sldNum" sz="quarter" idx="12"/>
          </p:nvPr>
        </p:nvSpPr>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316416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29D079-4322-43BC-8BB2-ED59FBFFC2D8}" type="datetimeFigureOut">
              <a:rPr lang="es-AR" smtClean="0"/>
              <a:t>17/7/2023</a:t>
            </a:fld>
            <a:endParaRPr lang="es-AR" dirty="0"/>
          </a:p>
        </p:txBody>
      </p:sp>
      <p:sp>
        <p:nvSpPr>
          <p:cNvPr id="4" name="Footer Placeholder 3"/>
          <p:cNvSpPr>
            <a:spLocks noGrp="1"/>
          </p:cNvSpPr>
          <p:nvPr>
            <p:ph type="ftr" sz="quarter" idx="11"/>
          </p:nvPr>
        </p:nvSpPr>
        <p:spPr/>
        <p:txBody>
          <a:bodyPr/>
          <a:lstStyle/>
          <a:p>
            <a:endParaRPr lang="es-AR" dirty="0"/>
          </a:p>
        </p:txBody>
      </p:sp>
      <p:sp>
        <p:nvSpPr>
          <p:cNvPr id="5" name="Slide Number Placeholder 4"/>
          <p:cNvSpPr>
            <a:spLocks noGrp="1"/>
          </p:cNvSpPr>
          <p:nvPr>
            <p:ph type="sldNum" sz="quarter" idx="12"/>
          </p:nvPr>
        </p:nvSpPr>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446942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9D079-4322-43BC-8BB2-ED59FBFFC2D8}" type="datetimeFigureOut">
              <a:rPr lang="es-AR" smtClean="0"/>
              <a:t>17/7/2023</a:t>
            </a:fld>
            <a:endParaRPr lang="es-AR" dirty="0"/>
          </a:p>
        </p:txBody>
      </p:sp>
      <p:sp>
        <p:nvSpPr>
          <p:cNvPr id="3" name="Footer Placeholder 2"/>
          <p:cNvSpPr>
            <a:spLocks noGrp="1"/>
          </p:cNvSpPr>
          <p:nvPr>
            <p:ph type="ftr" sz="quarter" idx="11"/>
          </p:nvPr>
        </p:nvSpPr>
        <p:spPr/>
        <p:txBody>
          <a:bodyPr/>
          <a:lstStyle/>
          <a:p>
            <a:endParaRPr lang="es-AR" dirty="0"/>
          </a:p>
        </p:txBody>
      </p:sp>
      <p:sp>
        <p:nvSpPr>
          <p:cNvPr id="4" name="Slide Number Placeholder 3"/>
          <p:cNvSpPr>
            <a:spLocks noGrp="1"/>
          </p:cNvSpPr>
          <p:nvPr>
            <p:ph type="sldNum" sz="quarter" idx="12"/>
          </p:nvPr>
        </p:nvSpPr>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150450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29D079-4322-43BC-8BB2-ED59FBFFC2D8}" type="datetimeFigureOut">
              <a:rPr lang="es-AR" smtClean="0"/>
              <a:t>17/7/2023</a:t>
            </a:fld>
            <a:endParaRPr lang="es-AR" dirty="0"/>
          </a:p>
        </p:txBody>
      </p:sp>
      <p:sp>
        <p:nvSpPr>
          <p:cNvPr id="6" name="Footer Placeholder 5"/>
          <p:cNvSpPr>
            <a:spLocks noGrp="1"/>
          </p:cNvSpPr>
          <p:nvPr>
            <p:ph type="ftr" sz="quarter" idx="11"/>
          </p:nvPr>
        </p:nvSpPr>
        <p:spPr/>
        <p:txBody>
          <a:bodyPr/>
          <a:lstStyle/>
          <a:p>
            <a:endParaRPr lang="es-AR" dirty="0"/>
          </a:p>
        </p:txBody>
      </p:sp>
      <p:sp>
        <p:nvSpPr>
          <p:cNvPr id="7" name="Slide Number Placeholder 6"/>
          <p:cNvSpPr>
            <a:spLocks noGrp="1"/>
          </p:cNvSpPr>
          <p:nvPr>
            <p:ph type="sldNum" sz="quarter" idx="12"/>
          </p:nvPr>
        </p:nvSpPr>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2265326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29D079-4322-43BC-8BB2-ED59FBFFC2D8}" type="datetimeFigureOut">
              <a:rPr lang="es-AR" smtClean="0"/>
              <a:t>17/7/2023</a:t>
            </a:fld>
            <a:endParaRPr lang="es-AR" dirty="0"/>
          </a:p>
        </p:txBody>
      </p:sp>
      <p:sp>
        <p:nvSpPr>
          <p:cNvPr id="6" name="Footer Placeholder 5"/>
          <p:cNvSpPr>
            <a:spLocks noGrp="1"/>
          </p:cNvSpPr>
          <p:nvPr>
            <p:ph type="ftr" sz="quarter" idx="11"/>
          </p:nvPr>
        </p:nvSpPr>
        <p:spPr/>
        <p:txBody>
          <a:bodyPr/>
          <a:lstStyle/>
          <a:p>
            <a:endParaRPr lang="es-AR" dirty="0"/>
          </a:p>
        </p:txBody>
      </p:sp>
      <p:sp>
        <p:nvSpPr>
          <p:cNvPr id="7" name="Slide Number Placeholder 6"/>
          <p:cNvSpPr>
            <a:spLocks noGrp="1"/>
          </p:cNvSpPr>
          <p:nvPr>
            <p:ph type="sldNum" sz="quarter" idx="12"/>
          </p:nvPr>
        </p:nvSpPr>
        <p:spPr/>
        <p:txBody>
          <a:bodyPr/>
          <a:lstStyle/>
          <a:p>
            <a:fld id="{16E6251A-2E4F-4A98-A72F-88EAFEFC1739}" type="slidenum">
              <a:rPr lang="es-AR" smtClean="0"/>
              <a:t>‹#›</a:t>
            </a:fld>
            <a:endParaRPr lang="es-AR" dirty="0"/>
          </a:p>
        </p:txBody>
      </p:sp>
    </p:spTree>
    <p:extLst>
      <p:ext uri="{BB962C8B-B14F-4D97-AF65-F5344CB8AC3E}">
        <p14:creationId xmlns:p14="http://schemas.microsoft.com/office/powerpoint/2010/main" val="3608009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429D079-4322-43BC-8BB2-ED59FBFFC2D8}" type="datetimeFigureOut">
              <a:rPr lang="es-AR" smtClean="0"/>
              <a:t>17/7/2023</a:t>
            </a:fld>
            <a:endParaRPr lang="es-AR"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AR"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6E6251A-2E4F-4A98-A72F-88EAFEFC1739}" type="slidenum">
              <a:rPr lang="es-AR" smtClean="0"/>
              <a:t>‹#›</a:t>
            </a:fld>
            <a:endParaRPr lang="es-AR" dirty="0"/>
          </a:p>
        </p:txBody>
      </p:sp>
    </p:spTree>
    <p:extLst>
      <p:ext uri="{BB962C8B-B14F-4D97-AF65-F5344CB8AC3E}">
        <p14:creationId xmlns:p14="http://schemas.microsoft.com/office/powerpoint/2010/main" val="285706861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4C9AF09F-FC3C-4CC4-97D4-A9CF60B56C90}"/>
              </a:ext>
            </a:extLst>
          </p:cNvPr>
          <p:cNvSpPr>
            <a:spLocks noGrp="1"/>
          </p:cNvSpPr>
          <p:nvPr>
            <p:ph type="subTitle" idx="1"/>
          </p:nvPr>
        </p:nvSpPr>
        <p:spPr>
          <a:xfrm>
            <a:off x="498764" y="720436"/>
            <a:ext cx="10210800" cy="1879602"/>
          </a:xfrm>
        </p:spPr>
        <p:txBody>
          <a:bodyPr>
            <a:normAutofit/>
          </a:bodyPr>
          <a:lstStyle/>
          <a:p>
            <a:pPr algn="ctr"/>
            <a:r>
              <a:rPr lang="es-AR" sz="7200" b="1" dirty="0"/>
              <a:t>CAPÍTULO X</a:t>
            </a:r>
          </a:p>
        </p:txBody>
      </p:sp>
      <p:sp>
        <p:nvSpPr>
          <p:cNvPr id="5" name="Subtitle 2">
            <a:extLst>
              <a:ext uri="{FF2B5EF4-FFF2-40B4-BE49-F238E27FC236}">
                <a16:creationId xmlns:a16="http://schemas.microsoft.com/office/drawing/2014/main" id="{8E4D69CA-FE3C-45C6-898C-4EC8EF4F426A}"/>
              </a:ext>
            </a:extLst>
          </p:cNvPr>
          <p:cNvSpPr txBox="1">
            <a:spLocks/>
          </p:cNvSpPr>
          <p:nvPr/>
        </p:nvSpPr>
        <p:spPr>
          <a:xfrm>
            <a:off x="678873" y="3061854"/>
            <a:ext cx="11046095" cy="203200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s-AR" sz="6600" b="1" dirty="0"/>
              <a:t>Sociedades Comerciales</a:t>
            </a:r>
          </a:p>
        </p:txBody>
      </p:sp>
    </p:spTree>
    <p:extLst>
      <p:ext uri="{BB962C8B-B14F-4D97-AF65-F5344CB8AC3E}">
        <p14:creationId xmlns:p14="http://schemas.microsoft.com/office/powerpoint/2010/main" val="169318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1" y="1011106"/>
            <a:ext cx="12192000" cy="5743655"/>
          </a:xfrm>
        </p:spPr>
        <p:txBody>
          <a:bodyPr>
            <a:normAutofit/>
          </a:bodyPr>
          <a:lstStyle/>
          <a:p>
            <a:pPr marL="0" indent="0">
              <a:buNone/>
            </a:pPr>
            <a:r>
              <a:rPr lang="en-US" b="1" dirty="0"/>
              <a:t>El Objeto Social es la descripci</a:t>
            </a:r>
            <a:r>
              <a:rPr lang="es-AR" b="1" dirty="0"/>
              <a:t>ó</a:t>
            </a:r>
            <a:r>
              <a:rPr lang="en-US" b="1" dirty="0"/>
              <a:t>n de los negocios, o actividades que realiza una empresa.</a:t>
            </a:r>
          </a:p>
          <a:p>
            <a:pPr marL="0" indent="0">
              <a:buNone/>
            </a:pPr>
            <a:endParaRPr lang="en-US" b="1" dirty="0"/>
          </a:p>
          <a:p>
            <a:pPr marL="0" indent="0">
              <a:buNone/>
            </a:pPr>
            <a:r>
              <a:rPr lang="en-US" b="1" dirty="0"/>
              <a:t>Art 18: </a:t>
            </a:r>
          </a:p>
          <a:p>
            <a:pPr marL="0" indent="0">
              <a:buNone/>
            </a:pPr>
            <a:r>
              <a:rPr lang="es-AR" b="1" dirty="0">
                <a:solidFill>
                  <a:srgbClr val="FFFF00"/>
                </a:solidFill>
              </a:rPr>
              <a:t>Objeto ilícito.</a:t>
            </a:r>
          </a:p>
          <a:p>
            <a:pPr marL="0" indent="0">
              <a:buNone/>
            </a:pPr>
            <a:r>
              <a:rPr lang="es-AR" b="1" dirty="0"/>
              <a:t>Las sociedades que tengan objeto ilícito son nulas de nulidad absoluta. Los terceros de buena fe pueden alegar contra los socios la existencia de la sociedad, sin que éstos puedan oponer la nulidad. Los socios no pueden alegar la existencia de la sociedad, ni aún para demandar a terceros o para reclamar la restitución de los aportes, la división de ganancias o la contribución a las pérdidas.</a:t>
            </a:r>
          </a:p>
          <a:p>
            <a:pPr marL="0" indent="0">
              <a:buNone/>
            </a:pPr>
            <a:endParaRPr lang="es-AR" b="1" dirty="0"/>
          </a:p>
          <a:p>
            <a:pPr marL="0" indent="0">
              <a:buNone/>
            </a:pPr>
            <a:endParaRPr lang="es-AR" b="1" dirty="0"/>
          </a:p>
          <a:p>
            <a:pPr marL="0" indent="0">
              <a:buNone/>
            </a:pPr>
            <a:endParaRPr lang="es-AR" b="1" dirty="0"/>
          </a:p>
          <a:p>
            <a:pPr marL="0" indent="0">
              <a:buNone/>
            </a:pPr>
            <a:endParaRPr lang="en-US" b="1" dirty="0"/>
          </a:p>
          <a:p>
            <a:pPr marL="0" indent="0">
              <a:buNone/>
            </a:pPr>
            <a:endParaRPr lang="es-AR"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n-US" sz="4800" b="1" dirty="0"/>
              <a:t>O</a:t>
            </a:r>
            <a:r>
              <a:rPr lang="es-AR" sz="4800" b="1" dirty="0"/>
              <a:t>bjeto Social</a:t>
            </a:r>
          </a:p>
        </p:txBody>
      </p:sp>
    </p:spTree>
    <p:extLst>
      <p:ext uri="{BB962C8B-B14F-4D97-AF65-F5344CB8AC3E}">
        <p14:creationId xmlns:p14="http://schemas.microsoft.com/office/powerpoint/2010/main" val="272902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1" y="1011106"/>
            <a:ext cx="12192000" cy="5743655"/>
          </a:xfrm>
        </p:spPr>
        <p:txBody>
          <a:bodyPr>
            <a:normAutofit/>
          </a:bodyPr>
          <a:lstStyle/>
          <a:p>
            <a:pPr marL="0" indent="0">
              <a:buNone/>
            </a:pPr>
            <a:r>
              <a:rPr lang="en-US" b="1" dirty="0"/>
              <a:t>Art 18: </a:t>
            </a:r>
            <a:endParaRPr lang="es-AR" b="1" dirty="0"/>
          </a:p>
          <a:p>
            <a:pPr marL="0" indent="0">
              <a:buNone/>
            </a:pPr>
            <a:r>
              <a:rPr lang="es-AR" b="1" dirty="0">
                <a:solidFill>
                  <a:srgbClr val="FFFF00"/>
                </a:solidFill>
              </a:rPr>
              <a:t>Liquidación.</a:t>
            </a:r>
          </a:p>
          <a:p>
            <a:pPr marL="0" indent="0">
              <a:buNone/>
            </a:pPr>
            <a:r>
              <a:rPr lang="es-AR" b="1" dirty="0"/>
              <a:t>Declarada la nulidad, se procederá la liquidación por quien designe el juez.</a:t>
            </a:r>
          </a:p>
          <a:p>
            <a:pPr marL="0" indent="0">
              <a:buNone/>
            </a:pPr>
            <a:r>
              <a:rPr lang="es-AR" b="1" dirty="0"/>
              <a:t>Realizado el activo y cancelado el pasivo social y los perjuicios causados, el remanente ingresará al patrimonio estatal para el fomento de la educación común de la jurisdicción respectiva.</a:t>
            </a:r>
          </a:p>
          <a:p>
            <a:pPr marL="0" indent="0">
              <a:buNone/>
            </a:pPr>
            <a:endParaRPr lang="es-AR" b="1" dirty="0"/>
          </a:p>
          <a:p>
            <a:pPr marL="0" indent="0">
              <a:buNone/>
            </a:pPr>
            <a:r>
              <a:rPr lang="es-AR" b="1" dirty="0">
                <a:solidFill>
                  <a:srgbClr val="FFFF00"/>
                </a:solidFill>
              </a:rPr>
              <a:t>Responsabilidad de los administradores y socios.</a:t>
            </a:r>
          </a:p>
          <a:p>
            <a:pPr marL="0" indent="0">
              <a:buNone/>
            </a:pPr>
            <a:r>
              <a:rPr lang="es-AR" b="1" dirty="0"/>
              <a:t>Los socios, los administradores y quienes actúen como tales en la gestión social responderán ilimitada y solidariamente por el pasivo, social y los perjuicios causados.</a:t>
            </a:r>
          </a:p>
          <a:p>
            <a:pPr marL="0" indent="0">
              <a:buNone/>
            </a:pPr>
            <a:endParaRPr lang="es-AR" b="1" dirty="0"/>
          </a:p>
          <a:p>
            <a:pPr marL="0" indent="0">
              <a:buNone/>
            </a:pPr>
            <a:endParaRPr lang="es-AR" b="1" dirty="0"/>
          </a:p>
          <a:p>
            <a:pPr marL="0" indent="0">
              <a:buNone/>
            </a:pPr>
            <a:endParaRPr lang="en-US" b="1" dirty="0"/>
          </a:p>
          <a:p>
            <a:pPr marL="0" indent="0">
              <a:buNone/>
            </a:pPr>
            <a:endParaRPr lang="es-AR"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n-US" sz="4800" b="1" dirty="0"/>
              <a:t>O</a:t>
            </a:r>
            <a:r>
              <a:rPr lang="es-AR" sz="4800" b="1" dirty="0"/>
              <a:t>bjeto Social</a:t>
            </a:r>
          </a:p>
        </p:txBody>
      </p:sp>
    </p:spTree>
    <p:extLst>
      <p:ext uri="{BB962C8B-B14F-4D97-AF65-F5344CB8AC3E}">
        <p14:creationId xmlns:p14="http://schemas.microsoft.com/office/powerpoint/2010/main" val="1100147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110835" y="1177636"/>
            <a:ext cx="11956473" cy="5347855"/>
          </a:xfrm>
        </p:spPr>
        <p:txBody>
          <a:bodyPr>
            <a:normAutofit/>
          </a:bodyPr>
          <a:lstStyle/>
          <a:p>
            <a:pPr marL="0" indent="0">
              <a:buNone/>
            </a:pPr>
            <a:r>
              <a:rPr lang="es-AR" b="1" dirty="0"/>
              <a:t>Art 19:</a:t>
            </a:r>
          </a:p>
          <a:p>
            <a:pPr marL="0" indent="0">
              <a:buNone/>
            </a:pPr>
            <a:r>
              <a:rPr lang="es-AR" b="1" dirty="0">
                <a:solidFill>
                  <a:srgbClr val="FFFF00"/>
                </a:solidFill>
              </a:rPr>
              <a:t>Sociedad de objeto lícito, con actividad ilícita.</a:t>
            </a:r>
          </a:p>
          <a:p>
            <a:pPr marL="0" indent="0">
              <a:buNone/>
            </a:pPr>
            <a:r>
              <a:rPr lang="es-AR" b="1" dirty="0"/>
              <a:t>Cuando la sociedad de objeto lícito realizare actividades ilícitas, se procederá a su disolución y liquidación a pedido de parte o de oficio, aplicándose las normas dispuestas en el artículo 18. Los socios que acrediten su buena fe quedarán excluidos de lo dispuesto en los párrafos del artículo anterior.</a:t>
            </a:r>
          </a:p>
          <a:p>
            <a:pPr marL="0" indent="0">
              <a:buNone/>
            </a:pPr>
            <a:endParaRPr lang="es-AR" b="1" dirty="0"/>
          </a:p>
          <a:p>
            <a:pPr marL="0" indent="0">
              <a:buNone/>
            </a:pPr>
            <a:r>
              <a:rPr lang="es-AR" b="1" dirty="0"/>
              <a:t>Art 20:</a:t>
            </a:r>
          </a:p>
          <a:p>
            <a:pPr marL="0" indent="0">
              <a:buNone/>
            </a:pPr>
            <a:r>
              <a:rPr lang="es-AR" b="1" dirty="0">
                <a:solidFill>
                  <a:srgbClr val="FFFF00"/>
                </a:solidFill>
              </a:rPr>
              <a:t>Objeto prohibido. Liquidación.</a:t>
            </a:r>
          </a:p>
          <a:p>
            <a:pPr marL="0" indent="0">
              <a:buNone/>
            </a:pPr>
            <a:r>
              <a:rPr lang="es-AR" b="1" dirty="0"/>
              <a:t>Las sociedades que tengan un objeto prohibido en razón del tipo, son nulas de nulidad absoluta. Se les aplicará el artículo 18, excepto en cuanto a la distribución del remanente la liquidación, que se ajustará a lo dispuesto en la Sección XIII (Liquidaciones).</a:t>
            </a:r>
          </a:p>
          <a:p>
            <a:pPr marL="0" indent="0">
              <a:buNone/>
            </a:pPr>
            <a:endParaRPr lang="es-AR"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429490" y="346639"/>
            <a:ext cx="11637818" cy="830997"/>
          </a:xfrm>
          <a:prstGeom prst="rect">
            <a:avLst/>
          </a:prstGeom>
          <a:noFill/>
        </p:spPr>
        <p:txBody>
          <a:bodyPr wrap="square" rtlCol="0">
            <a:spAutoFit/>
          </a:bodyPr>
          <a:lstStyle/>
          <a:p>
            <a:pPr algn="ctr"/>
            <a:r>
              <a:rPr lang="es-AR" sz="4800" b="1" dirty="0"/>
              <a:t>Objeto Social</a:t>
            </a:r>
          </a:p>
        </p:txBody>
      </p:sp>
    </p:spTree>
    <p:extLst>
      <p:ext uri="{BB962C8B-B14F-4D97-AF65-F5344CB8AC3E}">
        <p14:creationId xmlns:p14="http://schemas.microsoft.com/office/powerpoint/2010/main" val="440519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110835" y="1177636"/>
            <a:ext cx="11956473" cy="5347855"/>
          </a:xfrm>
        </p:spPr>
        <p:txBody>
          <a:bodyPr>
            <a:normAutofit/>
          </a:bodyPr>
          <a:lstStyle/>
          <a:p>
            <a:pPr marL="0" indent="0">
              <a:buNone/>
            </a:pPr>
            <a:r>
              <a:rPr lang="es-AR" b="1" dirty="0">
                <a:solidFill>
                  <a:srgbClr val="FFFF00"/>
                </a:solidFill>
              </a:rPr>
              <a:t>Razón Social</a:t>
            </a:r>
          </a:p>
          <a:p>
            <a:pPr marL="0" indent="0">
              <a:buNone/>
            </a:pPr>
            <a:r>
              <a:rPr lang="es-AR" b="1" dirty="0"/>
              <a:t>El nombre de la sociedad incorpora el nombre y/o apellido de uno o mas socios + el tipo social. Por ej: “Castiarena &amp; Asociados S.C”.</a:t>
            </a:r>
          </a:p>
          <a:p>
            <a:pPr marL="0" indent="0">
              <a:buNone/>
            </a:pPr>
            <a:endParaRPr lang="es-AR" b="1" dirty="0"/>
          </a:p>
          <a:p>
            <a:pPr marL="0" indent="0">
              <a:buNone/>
            </a:pPr>
            <a:r>
              <a:rPr lang="es-AR" b="1" dirty="0">
                <a:solidFill>
                  <a:srgbClr val="FFFF00"/>
                </a:solidFill>
              </a:rPr>
              <a:t>Denominación Social</a:t>
            </a:r>
          </a:p>
          <a:p>
            <a:pPr marL="0" indent="0">
              <a:buNone/>
            </a:pPr>
            <a:r>
              <a:rPr lang="es-AR" b="1" dirty="0"/>
              <a:t>La sociedad recibe un nombre de fantasía + el tipo social. Por ej: “Machine Empire S.A”.</a:t>
            </a:r>
          </a:p>
          <a:p>
            <a:pPr marL="0" indent="0">
              <a:buNone/>
            </a:pPr>
            <a:endParaRPr lang="es-AR" b="1" dirty="0"/>
          </a:p>
          <a:p>
            <a:pPr marL="0" indent="0">
              <a:buNone/>
            </a:pPr>
            <a:r>
              <a:rPr lang="es-AR" b="1" dirty="0"/>
              <a:t>Las sociedades de intereses pueden elegir cualquiera de las 2 alternativas; en cambio las que NO son de interés NO pueden elegir por la Razón Social. Si lo desean pueden conformar el nombre de la sociedad incorporando el nombre de socios, pero si la tipificación social corresponde a una sociedad por cuotas o acciones, entonces a ojos legales será considerada una Denominación Social debido a que no todos los socios pueden dar la cara por la empresa.</a:t>
            </a:r>
          </a:p>
          <a:p>
            <a:pPr marL="0" indent="0">
              <a:buNone/>
            </a:pPr>
            <a:endParaRPr lang="es-AR"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110835" y="103239"/>
            <a:ext cx="11637818" cy="830997"/>
          </a:xfrm>
          <a:prstGeom prst="rect">
            <a:avLst/>
          </a:prstGeom>
          <a:noFill/>
        </p:spPr>
        <p:txBody>
          <a:bodyPr wrap="square" rtlCol="0">
            <a:spAutoFit/>
          </a:bodyPr>
          <a:lstStyle/>
          <a:p>
            <a:pPr algn="ctr"/>
            <a:r>
              <a:rPr lang="es-AR" sz="4800" b="1" dirty="0"/>
              <a:t>Nombre Societario</a:t>
            </a:r>
          </a:p>
        </p:txBody>
      </p:sp>
    </p:spTree>
    <p:extLst>
      <p:ext uri="{BB962C8B-B14F-4D97-AF65-F5344CB8AC3E}">
        <p14:creationId xmlns:p14="http://schemas.microsoft.com/office/powerpoint/2010/main" val="3201562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a:bodyPr>
          <a:lstStyle/>
          <a:p>
            <a:pPr marL="0" indent="0">
              <a:buNone/>
            </a:pPr>
            <a:r>
              <a:rPr lang="es-AR" b="1" dirty="0"/>
              <a:t>Deben ser plenamente capaces</a:t>
            </a:r>
          </a:p>
          <a:p>
            <a:pPr marL="0" indent="0">
              <a:buNone/>
            </a:pPr>
            <a:endParaRPr lang="es-AR" b="1" dirty="0">
              <a:solidFill>
                <a:srgbClr val="FFFF00"/>
              </a:solidFill>
            </a:endParaRPr>
          </a:p>
          <a:p>
            <a:pPr marL="0" indent="0">
              <a:buNone/>
            </a:pPr>
            <a:r>
              <a:rPr lang="es-AR" b="1" dirty="0">
                <a:solidFill>
                  <a:srgbClr val="FFFF00"/>
                </a:solidFill>
              </a:rPr>
              <a:t>Obligaciones.</a:t>
            </a:r>
          </a:p>
          <a:p>
            <a:pPr marL="457200" indent="-457200">
              <a:buFont typeface="+mj-lt"/>
              <a:buAutoNum type="arabicPeriod"/>
            </a:pPr>
            <a:r>
              <a:rPr lang="es-AR" b="1" dirty="0"/>
              <a:t>Realizar aportes según lo comprometido;</a:t>
            </a:r>
          </a:p>
          <a:p>
            <a:pPr marL="457200" indent="-457200">
              <a:buFont typeface="+mj-lt"/>
              <a:buAutoNum type="arabicPeriod"/>
            </a:pPr>
            <a:r>
              <a:rPr lang="es-AR" b="1" dirty="0"/>
              <a:t>Adaptar sus intereses personales a los intereses de la suciedad;</a:t>
            </a:r>
          </a:p>
          <a:p>
            <a:pPr marL="457200" indent="-457200">
              <a:buFont typeface="+mj-lt"/>
              <a:buAutoNum type="arabicPeriod"/>
            </a:pPr>
            <a:r>
              <a:rPr lang="es-AR" b="1" dirty="0"/>
              <a:t>Colaborar en beneficio de las necesidades de estas;</a:t>
            </a:r>
          </a:p>
          <a:p>
            <a:pPr marL="457200" indent="-457200">
              <a:buFont typeface="+mj-lt"/>
              <a:buAutoNum type="arabicPeriod"/>
            </a:pPr>
            <a:r>
              <a:rPr lang="es-AR" b="1" dirty="0"/>
              <a:t>Soportar las perdidas.</a:t>
            </a:r>
          </a:p>
          <a:p>
            <a:pPr marL="0" indent="0">
              <a:buNone/>
            </a:pPr>
            <a:endParaRPr lang="es-AR" b="1" dirty="0"/>
          </a:p>
          <a:p>
            <a:pPr marL="0" indent="0">
              <a:buNone/>
            </a:pPr>
            <a:r>
              <a:rPr lang="es-AR" b="1" dirty="0">
                <a:solidFill>
                  <a:srgbClr val="FFFF00"/>
                </a:solidFill>
              </a:rPr>
              <a:t>Derechos</a:t>
            </a:r>
          </a:p>
          <a:p>
            <a:pPr marL="457200" indent="-457200">
              <a:buFont typeface="+mj-lt"/>
              <a:buAutoNum type="arabicPeriod"/>
            </a:pPr>
            <a:r>
              <a:rPr lang="es-AR" b="1" dirty="0"/>
              <a:t>Informarse de las actividades y situaciones internas;</a:t>
            </a:r>
          </a:p>
          <a:p>
            <a:pPr marL="457200" indent="-457200">
              <a:buFont typeface="+mj-lt"/>
              <a:buAutoNum type="arabicPeriod"/>
            </a:pPr>
            <a:r>
              <a:rPr lang="es-AR" b="1" dirty="0"/>
              <a:t>Votar respecto a las decisiones cruciales;</a:t>
            </a:r>
          </a:p>
          <a:p>
            <a:pPr marL="457200" indent="-457200">
              <a:buFont typeface="+mj-lt"/>
              <a:buAutoNum type="arabicPeriod"/>
            </a:pPr>
            <a:r>
              <a:rPr lang="es-AR" b="1" dirty="0"/>
              <a:t>Participar intangiblemente;</a:t>
            </a:r>
          </a:p>
          <a:p>
            <a:pPr marL="457200" indent="-457200">
              <a:buFont typeface="+mj-lt"/>
              <a:buAutoNum type="arabicPeriod"/>
            </a:pPr>
            <a:r>
              <a:rPr lang="es-AR" b="1" dirty="0"/>
              <a:t>Cobrar por dividendos y/o liquidaciones.</a:t>
            </a:r>
          </a:p>
          <a:p>
            <a:pPr marL="457200" indent="-457200">
              <a:buFont typeface="+mj-lt"/>
              <a:buAutoNum type="arabicPeriod"/>
            </a:pPr>
            <a:endParaRPr lang="es-AR"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Socios</a:t>
            </a:r>
          </a:p>
        </p:txBody>
      </p:sp>
    </p:spTree>
    <p:extLst>
      <p:ext uri="{BB962C8B-B14F-4D97-AF65-F5344CB8AC3E}">
        <p14:creationId xmlns:p14="http://schemas.microsoft.com/office/powerpoint/2010/main" val="2607861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lnSpcReduction="10000"/>
          </a:bodyPr>
          <a:lstStyle/>
          <a:p>
            <a:pPr marL="0" indent="0">
              <a:buNone/>
            </a:pPr>
            <a:r>
              <a:rPr lang="es-AR" b="1" dirty="0">
                <a:solidFill>
                  <a:srgbClr val="FFFF00"/>
                </a:solidFill>
              </a:rPr>
              <a:t>Art 27: Sociedad entre cónyuges.</a:t>
            </a:r>
          </a:p>
          <a:p>
            <a:pPr marL="0" indent="0">
              <a:buNone/>
            </a:pPr>
            <a:r>
              <a:rPr lang="es-AR" b="1" dirty="0"/>
              <a:t>Los cónyuges pueden integrar entre sí sociedades de cualquier tipo y las reguladas en la Sección IV.</a:t>
            </a:r>
          </a:p>
          <a:p>
            <a:pPr marL="0" indent="0">
              <a:buNone/>
            </a:pPr>
            <a:r>
              <a:rPr lang="es-AR" b="1" dirty="0">
                <a:solidFill>
                  <a:srgbClr val="FFFF00"/>
                </a:solidFill>
              </a:rPr>
              <a:t>Art 28: Socios herederos menores, incapaces o con capacidad restringida.</a:t>
            </a:r>
          </a:p>
          <a:p>
            <a:pPr marL="0" indent="0">
              <a:buNone/>
            </a:pPr>
            <a:r>
              <a:rPr lang="es-AR" b="1" dirty="0"/>
              <a:t>En la sociedad constituida con bienes sometidos a indivisión forzosa hereditaria, los herederos menores de edad, incapaces, o con capacidad restringida sólo pueden ser socios con responsabilidad limitada. El contrato constitutivo debe ser aprobado por el juez de la sucesión. Si existiere posibilidad de colisión de intereses entre el representante legal, el curador o el apoyo y la persona menor de edad, incapaz o con capacidad restringida, se debe designar un representante ad hoc para la celebración del contrato y para el contralor de la administración de la sociedad si fuere ejercida por aquél.</a:t>
            </a:r>
          </a:p>
          <a:p>
            <a:pPr marL="0" indent="0">
              <a:buNone/>
            </a:pPr>
            <a:r>
              <a:rPr lang="es-AR" b="1" dirty="0">
                <a:solidFill>
                  <a:srgbClr val="FFFF00"/>
                </a:solidFill>
              </a:rPr>
              <a:t>Art 29: Sanción.</a:t>
            </a:r>
          </a:p>
          <a:p>
            <a:pPr marL="0" indent="0">
              <a:buNone/>
            </a:pPr>
            <a:r>
              <a:rPr lang="es-AR" b="1" dirty="0"/>
              <a:t>Sin perjuicio de la transformación de la sociedad en una de tipo autorizado, la infracción al artículo 28 hace solidaria e ilimitadamente responsables al representante, al curador y al apoyo de la persona menor de edad, incapaz o con capacidad restringida y a los consocios plenamente capaces, por los daños y perjuicios causados a la persona menor de edad, incapaz o con capacidad restringida.</a:t>
            </a:r>
          </a:p>
          <a:p>
            <a:pPr marL="0" indent="0">
              <a:buNone/>
            </a:pPr>
            <a:endParaRPr lang="es-AR"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Socios</a:t>
            </a:r>
          </a:p>
        </p:txBody>
      </p:sp>
    </p:spTree>
    <p:extLst>
      <p:ext uri="{BB962C8B-B14F-4D97-AF65-F5344CB8AC3E}">
        <p14:creationId xmlns:p14="http://schemas.microsoft.com/office/powerpoint/2010/main" val="2974473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fontScale="92500" lnSpcReduction="10000"/>
          </a:bodyPr>
          <a:lstStyle/>
          <a:p>
            <a:pPr marL="0" indent="0">
              <a:buNone/>
            </a:pPr>
            <a:r>
              <a:rPr lang="es-AR" b="1" dirty="0">
                <a:solidFill>
                  <a:srgbClr val="FFFF00"/>
                </a:solidFill>
              </a:rPr>
              <a:t>Art 30: Sociedad socia.</a:t>
            </a:r>
          </a:p>
          <a:p>
            <a:pPr marL="0" indent="0">
              <a:buNone/>
            </a:pPr>
            <a:r>
              <a:rPr lang="es-AR" b="1" dirty="0"/>
              <a:t>Las sociedades anónimas y en comandita por acciones solo pueden formar parte de sociedades por acciones y de responsabilidad limitada. Podrán ser parte de cualquier contrato asociativo.</a:t>
            </a:r>
          </a:p>
          <a:p>
            <a:pPr marL="0" indent="0">
              <a:buNone/>
            </a:pPr>
            <a:r>
              <a:rPr lang="es-AR" b="1" dirty="0">
                <a:solidFill>
                  <a:srgbClr val="FFFF00"/>
                </a:solidFill>
              </a:rPr>
              <a:t>Art 31: Participaciones en otra sociedad: Limitaciones.</a:t>
            </a:r>
          </a:p>
          <a:p>
            <a:pPr marL="0" indent="0">
              <a:buNone/>
            </a:pPr>
            <a:r>
              <a:rPr lang="es-AR" b="1" dirty="0"/>
              <a:t>Ninguna sociedad excepto aquellas cuyo objeto sea exclusivamente financiero o de inversión puede tomar o mantener participación en otra u otras sociedades por un monto superior a sus reservas libres y a la mitad de su capital y de las reservas legales. Se exceptúa el caso en que el exceso en la participación resultare del pago de dividendos en acciones o por la capitalización de reservas.</a:t>
            </a:r>
          </a:p>
          <a:p>
            <a:pPr marL="0" indent="0">
              <a:buNone/>
            </a:pPr>
            <a:r>
              <a:rPr lang="es-AR" b="1" dirty="0"/>
              <a:t>Quedan excluidas de estas limitaciones las entidades reguladas por la Ley N 18.061 (Ley de Entidades Financieras). El Poder Ejecutivo Nacional podrá autorizar en casos concretos el apartamiento de los límites previstos.</a:t>
            </a:r>
          </a:p>
          <a:p>
            <a:pPr marL="0" indent="0">
              <a:buNone/>
            </a:pPr>
            <a:r>
              <a:rPr lang="es-AR" b="1" dirty="0"/>
              <a:t>Las participaciones, sea en partes de interés, cuotas o acciones, que excedan de dicho monto deberán ser enajenadas dentro de los seis (6) meses siguientes a la fecha de aprobación del balance general del que resulte que el límite ha sido superado. Esta constatación deberá ser comunicada a la sociedad participada dentro del plazo de diez (10) días de la aprobación del referido balance general. El incumplimiento en la enajenación del excedente produce la pérdida de los derechos de voto y a las utilidades que correspondan a esas participaciones en exceso hasta que se cumpla con ella.</a:t>
            </a:r>
          </a:p>
          <a:p>
            <a:pPr marL="0" indent="0">
              <a:buNone/>
            </a:pPr>
            <a:endParaRPr lang="es-AR"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Socios</a:t>
            </a:r>
          </a:p>
        </p:txBody>
      </p:sp>
    </p:spTree>
    <p:extLst>
      <p:ext uri="{BB962C8B-B14F-4D97-AF65-F5344CB8AC3E}">
        <p14:creationId xmlns:p14="http://schemas.microsoft.com/office/powerpoint/2010/main" val="1244382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a:bodyPr>
          <a:lstStyle/>
          <a:p>
            <a:pPr marL="0" indent="0">
              <a:buNone/>
            </a:pPr>
            <a:r>
              <a:rPr lang="es-AR" b="1" dirty="0">
                <a:solidFill>
                  <a:srgbClr val="FFFF00"/>
                </a:solidFill>
              </a:rPr>
              <a:t>Art 32: Participaciones recíprocas.</a:t>
            </a:r>
          </a:p>
          <a:p>
            <a:pPr marL="0" indent="0">
              <a:buNone/>
            </a:pPr>
            <a:r>
              <a:rPr lang="es-AR" b="1" dirty="0"/>
              <a:t>Es nula la constitución de sociedades o el aumento de su capital mediante participaciones recíprocas, aún por persona interpuesta. La infracción a esta prohibición hará responsable en forma ilimitada y solidaria a los fundadores, administradores, directores y síndicos. Dentro del término de tres (3) meses deberá procederse a la reducción del capital indebidamente integrado, quedando la sociedad en caso contrario, disuelta de pleno derecho.</a:t>
            </a:r>
          </a:p>
          <a:p>
            <a:pPr marL="0" indent="0">
              <a:buNone/>
            </a:pPr>
            <a:r>
              <a:rPr lang="es-AR" b="1" dirty="0"/>
              <a:t>Tampoco puede una sociedad controlada participar en la controlante ni en sociedad controlada por esta por un monto superior, según balance, ni de sus reservas, excluida la legal.</a:t>
            </a:r>
          </a:p>
          <a:p>
            <a:pPr marL="0" indent="0">
              <a:buNone/>
            </a:pPr>
            <a:r>
              <a:rPr lang="es-AR" b="1" dirty="0"/>
              <a:t>Las partes de interés, cuotas o acciones que excedan los límites fijados deberán ser enajenadas dentro de los seis (6) meses siguientes a la fecha de aprobación del balance del que resulte la infracción. El incumplimiento será sancionado conforme al artículo 31.</a:t>
            </a:r>
          </a:p>
          <a:p>
            <a:pPr marL="0" indent="0">
              <a:buNone/>
            </a:pPr>
            <a:endParaRPr lang="es-AR"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Socios</a:t>
            </a:r>
          </a:p>
        </p:txBody>
      </p:sp>
    </p:spTree>
    <p:extLst>
      <p:ext uri="{BB962C8B-B14F-4D97-AF65-F5344CB8AC3E}">
        <p14:creationId xmlns:p14="http://schemas.microsoft.com/office/powerpoint/2010/main" val="705852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a:bodyPr>
          <a:lstStyle/>
          <a:p>
            <a:pPr marL="0" indent="0">
              <a:buNone/>
            </a:pPr>
            <a:r>
              <a:rPr lang="es-AR" sz="2000" b="1" dirty="0"/>
              <a:t>Art 33:</a:t>
            </a:r>
          </a:p>
          <a:p>
            <a:pPr marL="0" indent="0">
              <a:buNone/>
            </a:pPr>
            <a:r>
              <a:rPr lang="es-AR" sz="2000" b="1" dirty="0">
                <a:solidFill>
                  <a:srgbClr val="FFFF00"/>
                </a:solidFill>
              </a:rPr>
              <a:t>Sociedades controladas.</a:t>
            </a:r>
          </a:p>
          <a:p>
            <a:pPr marL="0" indent="0">
              <a:buNone/>
            </a:pPr>
            <a:r>
              <a:rPr lang="es-AR" sz="2000" b="1" dirty="0"/>
              <a:t>Se consideran sociedades controladas aquellas en que otra sociedad, en forma directa o por intermedio de otra sociedad a su vez controlada:</a:t>
            </a:r>
          </a:p>
          <a:p>
            <a:pPr marL="0" indent="0">
              <a:buNone/>
            </a:pPr>
            <a:r>
              <a:rPr lang="es-AR" sz="2000" b="1" dirty="0"/>
              <a:t>1) Posea participación, por cualquier título, que otorgue los votos necesarios para formar la voluntad social en las reuniones sociales o asambleas ordinarias;</a:t>
            </a:r>
          </a:p>
          <a:p>
            <a:pPr marL="0" indent="0">
              <a:buNone/>
            </a:pPr>
            <a:r>
              <a:rPr lang="es-AR" sz="2000" b="1" dirty="0"/>
              <a:t>2) Ejerza una influencia dominante como consecuencia de acciones, cuotas o partes de interés poseídas, o por los especiales vínculos existentes entre las sociedades.</a:t>
            </a:r>
          </a:p>
          <a:p>
            <a:pPr marL="0" indent="0">
              <a:buNone/>
            </a:pPr>
            <a:endParaRPr lang="es-AR" sz="2000" b="1" dirty="0"/>
          </a:p>
          <a:p>
            <a:pPr marL="0" indent="0">
              <a:buNone/>
            </a:pPr>
            <a:r>
              <a:rPr lang="es-AR" b="1" dirty="0">
                <a:solidFill>
                  <a:srgbClr val="FFFF00"/>
                </a:solidFill>
              </a:rPr>
              <a:t>Sociedades vinculadas.</a:t>
            </a:r>
          </a:p>
          <a:p>
            <a:pPr marL="0" indent="0">
              <a:buNone/>
            </a:pPr>
            <a:r>
              <a:rPr lang="es-AR" b="1" dirty="0"/>
              <a:t>Se consideran sociedades vinculadas, a los efectos de la Sección IX de este capítulo, cuando una participe en mas del diez por ciento (10%) del capital de otra.</a:t>
            </a:r>
          </a:p>
          <a:p>
            <a:pPr marL="0" indent="0">
              <a:buNone/>
            </a:pPr>
            <a:r>
              <a:rPr lang="es-AR" b="1" dirty="0"/>
              <a:t>La sociedad que participe en mas del veinticinco por ciento (25%) del capital de otra, deberá comunicárselo a fin de que su próxima asamblea ordinaria tome conocimiento del hecho.</a:t>
            </a:r>
          </a:p>
          <a:p>
            <a:pPr marL="0" indent="0">
              <a:buNone/>
            </a:pPr>
            <a:endParaRPr lang="es-AR" sz="2000"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Socios</a:t>
            </a:r>
          </a:p>
        </p:txBody>
      </p:sp>
    </p:spTree>
    <p:extLst>
      <p:ext uri="{BB962C8B-B14F-4D97-AF65-F5344CB8AC3E}">
        <p14:creationId xmlns:p14="http://schemas.microsoft.com/office/powerpoint/2010/main" val="3727045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a:bodyPr>
          <a:lstStyle/>
          <a:p>
            <a:pPr marL="0" indent="0">
              <a:buNone/>
            </a:pPr>
            <a:r>
              <a:rPr lang="es-AR" b="1" dirty="0">
                <a:solidFill>
                  <a:srgbClr val="FFFF00"/>
                </a:solidFill>
              </a:rPr>
              <a:t>Art 34: Socio aparente.</a:t>
            </a:r>
          </a:p>
          <a:p>
            <a:pPr marL="0" indent="0">
              <a:buNone/>
            </a:pPr>
            <a:r>
              <a:rPr lang="es-AR" b="1" dirty="0"/>
              <a:t>Prohibición. Queda prohibida la actuación societaria del </a:t>
            </a:r>
            <a:r>
              <a:rPr lang="es-AR" b="1" dirty="0">
                <a:solidFill>
                  <a:srgbClr val="00CCFF"/>
                </a:solidFill>
              </a:rPr>
              <a:t>socio aparente o presta nombre</a:t>
            </a:r>
            <a:r>
              <a:rPr lang="es-AR" b="1" dirty="0"/>
              <a:t> y la del </a:t>
            </a:r>
            <a:r>
              <a:rPr lang="es-AR" b="1" dirty="0">
                <a:solidFill>
                  <a:srgbClr val="FEA8E7"/>
                </a:solidFill>
              </a:rPr>
              <a:t>socio oculto</a:t>
            </a:r>
            <a:r>
              <a:rPr lang="es-AR" b="1" dirty="0"/>
              <a:t>.</a:t>
            </a:r>
            <a:br>
              <a:rPr lang="es-AR" b="1" dirty="0"/>
            </a:br>
            <a:endParaRPr lang="es-AR" b="1" dirty="0"/>
          </a:p>
          <a:p>
            <a:pPr marL="0" indent="0">
              <a:buNone/>
            </a:pPr>
            <a:r>
              <a:rPr lang="es-AR" b="1" dirty="0">
                <a:solidFill>
                  <a:srgbClr val="FFFF00"/>
                </a:solidFill>
              </a:rPr>
              <a:t>Art 35: Socio del socio.</a:t>
            </a:r>
          </a:p>
          <a:p>
            <a:pPr marL="0" indent="0">
              <a:buNone/>
            </a:pPr>
            <a:r>
              <a:rPr lang="es-AR" b="1" dirty="0"/>
              <a:t>Responsabilidades. La infracción de lo establecido en el artículo anterior, hará al socio aparente o prestanombres y al socio oculto, responsables en forma subsidiaria, solidaria e ilimitada de conformidad con lo establecido por el artículo 125 (responsabilidad ilimitada).</a:t>
            </a:r>
          </a:p>
          <a:p>
            <a:pPr marL="0" indent="0">
              <a:buNone/>
            </a:pPr>
            <a:endParaRPr lang="es-AR" sz="2000"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Socios</a:t>
            </a:r>
          </a:p>
        </p:txBody>
      </p:sp>
    </p:spTree>
    <p:extLst>
      <p:ext uri="{BB962C8B-B14F-4D97-AF65-F5344CB8AC3E}">
        <p14:creationId xmlns:p14="http://schemas.microsoft.com/office/powerpoint/2010/main" val="3297058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5BD603-F318-4C18-9D6E-1300370286EE}"/>
              </a:ext>
            </a:extLst>
          </p:cNvPr>
          <p:cNvSpPr>
            <a:spLocks noGrp="1"/>
          </p:cNvSpPr>
          <p:nvPr>
            <p:ph idx="1"/>
          </p:nvPr>
        </p:nvSpPr>
        <p:spPr>
          <a:xfrm>
            <a:off x="-1" y="1584959"/>
            <a:ext cx="12067309" cy="5065223"/>
          </a:xfrm>
        </p:spPr>
        <p:txBody>
          <a:bodyPr>
            <a:normAutofit fontScale="92500" lnSpcReduction="10000"/>
          </a:bodyPr>
          <a:lstStyle/>
          <a:p>
            <a:pPr marL="0" indent="0">
              <a:buNone/>
            </a:pPr>
            <a:r>
              <a:rPr lang="es-AR" sz="2400" b="1" dirty="0">
                <a:cs typeface="Arial" panose="020B0604020202020204" pitchFamily="34" charset="0"/>
              </a:rPr>
              <a:t>Son personas jurídicas de carácter privado, lo cual implica que posee:</a:t>
            </a:r>
          </a:p>
          <a:p>
            <a:r>
              <a:rPr lang="es-AR" sz="2400" b="1" dirty="0"/>
              <a:t>Nombre o Denominación Social</a:t>
            </a:r>
          </a:p>
          <a:p>
            <a:r>
              <a:rPr lang="es-AR" sz="2400" b="1" dirty="0"/>
              <a:t>Domicilio o Sede Social</a:t>
            </a:r>
          </a:p>
          <a:p>
            <a:r>
              <a:rPr lang="es-AR" sz="2400" b="1" dirty="0"/>
              <a:t>Capacidad de Hecho y de Derecho</a:t>
            </a:r>
          </a:p>
          <a:p>
            <a:r>
              <a:rPr lang="es-AR" sz="2400" b="1" dirty="0"/>
              <a:t>Patrimonio o Capital Social (diferente e independiente al de los socios)</a:t>
            </a:r>
            <a:endParaRPr lang="es-AR" sz="2400" b="1" dirty="0">
              <a:cs typeface="Arial" panose="020B0604020202020204" pitchFamily="34" charset="0"/>
            </a:endParaRPr>
          </a:p>
          <a:p>
            <a:pPr marL="0" indent="0">
              <a:buNone/>
            </a:pPr>
            <a:endParaRPr lang="es-AR" sz="2400" b="1" dirty="0">
              <a:cs typeface="Arial" panose="020B0604020202020204" pitchFamily="34" charset="0"/>
            </a:endParaRPr>
          </a:p>
          <a:p>
            <a:pPr marL="0" indent="0">
              <a:buNone/>
            </a:pPr>
            <a:r>
              <a:rPr lang="es-AR" sz="2400" b="1" dirty="0">
                <a:cs typeface="Arial" panose="020B0604020202020204" pitchFamily="34" charset="0"/>
              </a:rPr>
              <a:t>Ley General de Sociedades (</a:t>
            </a:r>
            <a:r>
              <a:rPr lang="es-AR" sz="2400" b="1" dirty="0">
                <a:solidFill>
                  <a:srgbClr val="00CCFF"/>
                </a:solidFill>
                <a:cs typeface="Arial" panose="020B0604020202020204" pitchFamily="34" charset="0"/>
              </a:rPr>
              <a:t>Ley 19.550</a:t>
            </a:r>
            <a:r>
              <a:rPr lang="es-AR" sz="2400" b="1" dirty="0">
                <a:cs typeface="Arial" panose="020B0604020202020204" pitchFamily="34" charset="0"/>
              </a:rPr>
              <a:t>): </a:t>
            </a:r>
          </a:p>
          <a:p>
            <a:r>
              <a:rPr lang="es-AR" sz="2400" b="1" dirty="0">
                <a:cs typeface="Arial" panose="020B0604020202020204" pitchFamily="34" charset="0"/>
              </a:rPr>
              <a:t>Art 1: “Habrá sociedad si una o mas personas en forma organizada, conforme a uno de los tipos previstos en esta ley, se obligan a realizar aportes para aplicarlos a la producción o intercambio de bienes o servicios participando de los beneficios y soportando las perdidas”</a:t>
            </a:r>
          </a:p>
          <a:p>
            <a:r>
              <a:rPr lang="es-AR" sz="2400" b="1" dirty="0">
                <a:solidFill>
                  <a:srgbClr val="FFFF00"/>
                </a:solidFill>
                <a:cs typeface="Arial" panose="020B0604020202020204" pitchFamily="34" charset="0"/>
              </a:rPr>
              <a:t>Ley 26,994 (Sociedades Unipersonales): “La sociedad unipersonal sólo se podrá constituir como sociedad anónima. La sociedad unipersonal no puede constituirse por una sociedad unipersonal.” (Actualización del art 1 de la ley 19.550) </a:t>
            </a:r>
          </a:p>
          <a:p>
            <a:pPr marL="0" indent="0">
              <a:buNone/>
            </a:pPr>
            <a:endParaRPr lang="es-AR" sz="2400" b="1" dirty="0">
              <a:cs typeface="Arial" panose="020B0604020202020204" pitchFamily="34" charset="0"/>
            </a:endParaRPr>
          </a:p>
        </p:txBody>
      </p:sp>
      <p:sp>
        <p:nvSpPr>
          <p:cNvPr id="4" name="Subtitle 2">
            <a:extLst>
              <a:ext uri="{FF2B5EF4-FFF2-40B4-BE49-F238E27FC236}">
                <a16:creationId xmlns:a16="http://schemas.microsoft.com/office/drawing/2014/main" id="{380199E0-E87B-4E2A-8FD3-7383C7AAED3E}"/>
              </a:ext>
            </a:extLst>
          </p:cNvPr>
          <p:cNvSpPr txBox="1">
            <a:spLocks/>
          </p:cNvSpPr>
          <p:nvPr/>
        </p:nvSpPr>
        <p:spPr>
          <a:xfrm>
            <a:off x="685800" y="162558"/>
            <a:ext cx="10030691" cy="203200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s-AR" sz="6600" b="1" dirty="0"/>
              <a:t>Que es una Sociedad?</a:t>
            </a:r>
          </a:p>
        </p:txBody>
      </p:sp>
    </p:spTree>
    <p:extLst>
      <p:ext uri="{BB962C8B-B14F-4D97-AF65-F5344CB8AC3E}">
        <p14:creationId xmlns:p14="http://schemas.microsoft.com/office/powerpoint/2010/main" val="1488626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a:bodyPr>
          <a:lstStyle/>
          <a:p>
            <a:pPr marL="0" indent="0">
              <a:buNone/>
            </a:pPr>
            <a:r>
              <a:rPr lang="es-AR" b="1" dirty="0"/>
              <a:t>Art 36:</a:t>
            </a:r>
          </a:p>
          <a:p>
            <a:pPr marL="0" indent="0">
              <a:buNone/>
            </a:pPr>
            <a:r>
              <a:rPr lang="es-AR" b="1" dirty="0">
                <a:solidFill>
                  <a:srgbClr val="FFFF00"/>
                </a:solidFill>
              </a:rPr>
              <a:t>Comienzo del derecho y obligaciones.</a:t>
            </a:r>
          </a:p>
          <a:p>
            <a:pPr marL="0" indent="0">
              <a:buNone/>
            </a:pPr>
            <a:r>
              <a:rPr lang="es-AR" b="1" dirty="0"/>
              <a:t>Los derechos y obligaciones de los socios empiezan desde la fecha fijada en el contrato de sociedad.</a:t>
            </a:r>
          </a:p>
          <a:p>
            <a:pPr marL="0" indent="0">
              <a:buNone/>
            </a:pPr>
            <a:r>
              <a:rPr lang="es-AR" b="1" dirty="0">
                <a:solidFill>
                  <a:srgbClr val="FFFF00"/>
                </a:solidFill>
              </a:rPr>
              <a:t>Actos anteriores.</a:t>
            </a:r>
          </a:p>
          <a:p>
            <a:pPr marL="0" indent="0">
              <a:buNone/>
            </a:pPr>
            <a:r>
              <a:rPr lang="es-AR" b="1" dirty="0"/>
              <a:t>Sin perjuicio de ello responden también de los actos realizados, en nombre o por cuenta de la sociedad, por quienes hayan tenido hasta entonces su representación y administración, de acuerdo con lo que se dispone para cada tipo de sociedad.</a:t>
            </a:r>
          </a:p>
          <a:p>
            <a:pPr marL="0" indent="0">
              <a:buNone/>
            </a:pPr>
            <a:endParaRPr lang="es-AR" b="1" dirty="0">
              <a:solidFill>
                <a:srgbClr val="FFFF00"/>
              </a:solidFill>
            </a:endParaRPr>
          </a:p>
          <a:p>
            <a:pPr marL="0" indent="0">
              <a:buNone/>
            </a:pPr>
            <a:r>
              <a:rPr lang="es-AR" b="1" dirty="0">
                <a:solidFill>
                  <a:srgbClr val="FFFF00"/>
                </a:solidFill>
              </a:rPr>
              <a:t>Art 37: Mora en el aporte: sanciones.</a:t>
            </a:r>
          </a:p>
          <a:p>
            <a:pPr marL="0" indent="0">
              <a:buNone/>
            </a:pPr>
            <a:r>
              <a:rPr lang="es-AR" b="1" dirty="0"/>
              <a:t>El socio que no cumpla con el aporte en las condiciones convenidas incurre en mora por el mero vencimiento del plazo, y debe resarcir los daños e intereses. Si no tuviere plazo fijado, el aporte es exigible desde la inscripción de la sociedad.</a:t>
            </a:r>
          </a:p>
          <a:p>
            <a:pPr marL="0" indent="0">
              <a:buNone/>
            </a:pPr>
            <a:r>
              <a:rPr lang="es-AR" b="1" dirty="0"/>
              <a:t>La sociedad podrá excluirlo sin perjuicio de reclamación judicial del afectado o exigirle el cumplimiento del aporte. En las sociedades por acciones se aplicará el artículo 193.</a:t>
            </a:r>
          </a:p>
          <a:p>
            <a:pPr marL="0" indent="0">
              <a:buNone/>
            </a:pPr>
            <a:endParaRPr lang="es-AR" sz="2000"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Socios</a:t>
            </a:r>
          </a:p>
        </p:txBody>
      </p:sp>
    </p:spTree>
    <p:extLst>
      <p:ext uri="{BB962C8B-B14F-4D97-AF65-F5344CB8AC3E}">
        <p14:creationId xmlns:p14="http://schemas.microsoft.com/office/powerpoint/2010/main" val="3294766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a:bodyPr>
          <a:lstStyle/>
          <a:p>
            <a:pPr marL="0" indent="0">
              <a:buNone/>
            </a:pPr>
            <a:r>
              <a:rPr lang="es-AR" b="1" dirty="0">
                <a:solidFill>
                  <a:srgbClr val="FFFF00"/>
                </a:solidFill>
              </a:rPr>
              <a:t>Art 38: Bienes aportables.</a:t>
            </a:r>
          </a:p>
          <a:p>
            <a:pPr marL="0" indent="0">
              <a:buNone/>
            </a:pPr>
            <a:r>
              <a:rPr lang="es-AR" b="1" dirty="0"/>
              <a:t>Los aportes pueden consistir en obligaciones de dar o de hacer, salvo para los tipos de sociedad en lo que se exige que consistan en obligaciones de dar.</a:t>
            </a:r>
          </a:p>
          <a:p>
            <a:pPr marL="0" indent="0">
              <a:buNone/>
            </a:pPr>
            <a:r>
              <a:rPr lang="es-AR" b="1" dirty="0">
                <a:solidFill>
                  <a:srgbClr val="FFFF00"/>
                </a:solidFill>
              </a:rPr>
              <a:t>Art 39: Determinación del aporte.</a:t>
            </a:r>
          </a:p>
          <a:p>
            <a:pPr marL="0" indent="0">
              <a:buNone/>
            </a:pPr>
            <a:r>
              <a:rPr lang="es-AR" b="1" dirty="0"/>
              <a:t>En las sociedades de responsabilidad limitada y por acciones, el aporte debe ser de bienes determinados, susceptibles de ejecución forzada.</a:t>
            </a:r>
          </a:p>
          <a:p>
            <a:pPr marL="0" indent="0">
              <a:buNone/>
            </a:pPr>
            <a:r>
              <a:rPr lang="es-AR" b="1" dirty="0">
                <a:solidFill>
                  <a:srgbClr val="FFFF00"/>
                </a:solidFill>
              </a:rPr>
              <a:t>Art 40: Derechos aportables.</a:t>
            </a:r>
          </a:p>
          <a:p>
            <a:pPr marL="0" indent="0">
              <a:buNone/>
            </a:pPr>
            <a:r>
              <a:rPr lang="es-AR" b="1" dirty="0"/>
              <a:t>Los derechos pueden aportarse cuando debidamente instrumentados se refieran a bienes susceptibles de ser aportados y no sean litigiosos.</a:t>
            </a:r>
          </a:p>
          <a:p>
            <a:pPr marL="0" indent="0">
              <a:buNone/>
            </a:pPr>
            <a:r>
              <a:rPr lang="es-AR" b="1" dirty="0">
                <a:solidFill>
                  <a:srgbClr val="FFFF00"/>
                </a:solidFill>
              </a:rPr>
              <a:t>Art 41: Aporte de créditos.</a:t>
            </a:r>
          </a:p>
          <a:p>
            <a:pPr marL="0" indent="0">
              <a:buNone/>
            </a:pPr>
            <a:r>
              <a:rPr lang="es-AR" b="1" dirty="0"/>
              <a:t>En los aportes de créditos la sociedad es cesionaria por la sola constancia en el contrato social. El aportante responde por la existencia y legitimidad del crédito. Si éste no puede ser cobrado a su vencimiento, la obligación del socio se convierte en la de aportar suma de dinero, que deberá hacer efectiva en el plazo de treinta (30) días.</a:t>
            </a:r>
          </a:p>
          <a:p>
            <a:pPr marL="0" indent="0">
              <a:buNone/>
            </a:pPr>
            <a:endParaRPr lang="es-AR" sz="2000"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Aportes de lo Socios</a:t>
            </a:r>
          </a:p>
        </p:txBody>
      </p:sp>
    </p:spTree>
    <p:extLst>
      <p:ext uri="{BB962C8B-B14F-4D97-AF65-F5344CB8AC3E}">
        <p14:creationId xmlns:p14="http://schemas.microsoft.com/office/powerpoint/2010/main" val="1078741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fontScale="92500" lnSpcReduction="10000"/>
          </a:bodyPr>
          <a:lstStyle/>
          <a:p>
            <a:pPr marL="0" indent="0">
              <a:buNone/>
            </a:pPr>
            <a:r>
              <a:rPr lang="es-AR" b="1" dirty="0"/>
              <a:t>Art 42: </a:t>
            </a:r>
          </a:p>
          <a:p>
            <a:pPr marL="0" indent="0">
              <a:buNone/>
            </a:pPr>
            <a:r>
              <a:rPr lang="es-AR" b="1" dirty="0">
                <a:solidFill>
                  <a:srgbClr val="FFFF00"/>
                </a:solidFill>
              </a:rPr>
              <a:t>Títulos cotizables.</a:t>
            </a:r>
          </a:p>
          <a:p>
            <a:pPr marL="0" indent="0">
              <a:buNone/>
            </a:pPr>
            <a:r>
              <a:rPr lang="es-AR" b="1" dirty="0"/>
              <a:t>Los títulos valores cotizables en bolsa, podrán ser aportados hasta por su valor de cotización.</a:t>
            </a:r>
          </a:p>
          <a:p>
            <a:pPr marL="0" indent="0">
              <a:buNone/>
            </a:pPr>
            <a:r>
              <a:rPr lang="es-AR" b="1" dirty="0">
                <a:solidFill>
                  <a:srgbClr val="FFFF00"/>
                </a:solidFill>
              </a:rPr>
              <a:t>Títulos no cotizados.</a:t>
            </a:r>
          </a:p>
          <a:p>
            <a:pPr marL="0" indent="0">
              <a:buNone/>
            </a:pPr>
            <a:r>
              <a:rPr lang="es-AR" b="1" dirty="0"/>
              <a:t>Si no fueran cotizables, o siéndolo no se hubieren cotizado habitualmente en un período de tres (3) meses anterior al aporte, se valorarán según el procedimiento de los artículos 51 y siguientes.</a:t>
            </a:r>
          </a:p>
          <a:p>
            <a:pPr marL="0" indent="0">
              <a:buNone/>
            </a:pPr>
            <a:r>
              <a:rPr lang="es-AR" b="1" dirty="0">
                <a:solidFill>
                  <a:srgbClr val="FFFF00"/>
                </a:solidFill>
              </a:rPr>
              <a:t>Art 43: Bienes gravados.</a:t>
            </a:r>
          </a:p>
          <a:p>
            <a:pPr marL="0" indent="0">
              <a:buNone/>
            </a:pPr>
            <a:r>
              <a:rPr lang="es-AR" b="1" dirty="0"/>
              <a:t>Los bienes gravados sólo pueden ser aportados por su valor con deducción del gravamen, el cual debe ser especificado por el aportante.</a:t>
            </a:r>
          </a:p>
          <a:p>
            <a:pPr marL="0" indent="0">
              <a:buNone/>
            </a:pPr>
            <a:r>
              <a:rPr lang="es-AR" b="1" dirty="0">
                <a:solidFill>
                  <a:srgbClr val="FFFF00"/>
                </a:solidFill>
              </a:rPr>
              <a:t>Art 44: Fondo de comercio.</a:t>
            </a:r>
          </a:p>
          <a:p>
            <a:pPr marL="0" indent="0">
              <a:buNone/>
            </a:pPr>
            <a:r>
              <a:rPr lang="es-AR" b="1" dirty="0"/>
              <a:t>Tratándose de un aporte de un fondo de comercio, se practicará inventario y valuación, cumpliéndose con las disposiciones legales que rijan su transferencia.</a:t>
            </a:r>
          </a:p>
          <a:p>
            <a:pPr marL="0" indent="0">
              <a:buNone/>
            </a:pPr>
            <a:r>
              <a:rPr lang="es-AR" b="1" dirty="0">
                <a:solidFill>
                  <a:srgbClr val="FFFF00"/>
                </a:solidFill>
              </a:rPr>
              <a:t>Art 45: Aportes de uso o goce según los tipos de sociedad.</a:t>
            </a:r>
          </a:p>
          <a:p>
            <a:pPr marL="0" indent="0">
              <a:buNone/>
            </a:pPr>
            <a:r>
              <a:rPr lang="es-AR" b="1" dirty="0"/>
              <a:t>Se presume que los bienes se aportaron en propiedad si no consta expresamente su aporte de uso o goce. El aporte de uso o goce solo se autoriza en las sociedades de interés. En las sociedades de responsabilidad limitada y en las sociedades por acciones sólo son admisibles como prestaciones accesorias.</a:t>
            </a:r>
          </a:p>
          <a:p>
            <a:pPr marL="0" indent="0">
              <a:buNone/>
            </a:pPr>
            <a:endParaRPr lang="es-AR" sz="2000"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Aportes de lo Socios</a:t>
            </a:r>
          </a:p>
        </p:txBody>
      </p:sp>
    </p:spTree>
    <p:extLst>
      <p:ext uri="{BB962C8B-B14F-4D97-AF65-F5344CB8AC3E}">
        <p14:creationId xmlns:p14="http://schemas.microsoft.com/office/powerpoint/2010/main" val="2397098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a:bodyPr>
          <a:lstStyle/>
          <a:p>
            <a:pPr marL="0" indent="0">
              <a:buNone/>
            </a:pPr>
            <a:r>
              <a:rPr lang="es-AR" b="1" dirty="0">
                <a:solidFill>
                  <a:srgbClr val="FFFF00"/>
                </a:solidFill>
              </a:rPr>
              <a:t>Art 46: Evicción. Consecuencias.</a:t>
            </a:r>
          </a:p>
          <a:p>
            <a:pPr marL="0" indent="0">
              <a:buNone/>
            </a:pPr>
            <a:r>
              <a:rPr lang="es-AR" b="1" dirty="0"/>
              <a:t>La evicción autoriza la exclusión del socio, sin perjuicio de su responsabilidad por los daños ocasionados. Si no es excluido, deberá el valor del bien y la indemnización de los daños ocasionados.</a:t>
            </a:r>
          </a:p>
          <a:p>
            <a:pPr marL="0" indent="0">
              <a:buNone/>
            </a:pPr>
            <a:r>
              <a:rPr lang="es-AR" b="1" dirty="0">
                <a:solidFill>
                  <a:srgbClr val="FFFF00"/>
                </a:solidFill>
              </a:rPr>
              <a:t>Art 47: Evicción: reemplazo del bien aportado.</a:t>
            </a:r>
          </a:p>
          <a:p>
            <a:pPr marL="0" indent="0">
              <a:buNone/>
            </a:pPr>
            <a:r>
              <a:rPr lang="es-AR" b="1" dirty="0"/>
              <a:t>El socio responsable de la evicción podrá evitar la exclusión si reemplaza el bien cuando fuere sustituible por otro de igual especie y calidad, sin perjuicio de su obligación de indemnizar los daños ocasionados.</a:t>
            </a:r>
          </a:p>
          <a:p>
            <a:pPr marL="0" indent="0">
              <a:buNone/>
            </a:pPr>
            <a:r>
              <a:rPr lang="es-AR" b="1" dirty="0">
                <a:solidFill>
                  <a:srgbClr val="FFFF00"/>
                </a:solidFill>
              </a:rPr>
              <a:t>Art 48: Evicción: usufructo.</a:t>
            </a:r>
          </a:p>
          <a:p>
            <a:pPr marL="0" indent="0">
              <a:buNone/>
            </a:pPr>
            <a:r>
              <a:rPr lang="es-AR" b="1" dirty="0"/>
              <a:t>Si el aporte del socio fuere el usufructo del bien, en caso de evicción se aplicará el artículo 46.</a:t>
            </a:r>
          </a:p>
          <a:p>
            <a:pPr marL="0" indent="0">
              <a:buNone/>
            </a:pPr>
            <a:r>
              <a:rPr lang="es-AR" b="1" dirty="0">
                <a:solidFill>
                  <a:srgbClr val="FFFF00"/>
                </a:solidFill>
              </a:rPr>
              <a:t>Art 49: Pérdida del aporte de uso o goce.</a:t>
            </a:r>
          </a:p>
          <a:p>
            <a:pPr marL="0" indent="0">
              <a:buNone/>
            </a:pPr>
            <a:r>
              <a:rPr lang="es-AR" b="1" dirty="0"/>
              <a:t>Si el aporte es de uso o goce, salvo pacto en contrario, el socio soportará la pérdida total o parcial cuando no fuere imputable a la sociedad o a alguno de los otros socios. Disuelta la sociedad, puede exigir su restitución en el estado en que se hallare.</a:t>
            </a:r>
          </a:p>
          <a:p>
            <a:pPr marL="0" indent="0">
              <a:buNone/>
            </a:pPr>
            <a:endParaRPr lang="es-AR" sz="2000"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Aportes de lo Socios</a:t>
            </a:r>
          </a:p>
        </p:txBody>
      </p:sp>
    </p:spTree>
    <p:extLst>
      <p:ext uri="{BB962C8B-B14F-4D97-AF65-F5344CB8AC3E}">
        <p14:creationId xmlns:p14="http://schemas.microsoft.com/office/powerpoint/2010/main" val="463818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a:bodyPr>
          <a:lstStyle/>
          <a:p>
            <a:pPr marL="0" indent="0">
              <a:buNone/>
            </a:pPr>
            <a:r>
              <a:rPr lang="es-AR" sz="2000" b="1" dirty="0"/>
              <a:t>Es una obligación adicional y diferente a la obligación de aportación al Capital Social.</a:t>
            </a:r>
          </a:p>
          <a:p>
            <a:pPr marL="0" indent="0">
              <a:buNone/>
            </a:pPr>
            <a:endParaRPr lang="es-AR" sz="2000" b="1" dirty="0"/>
          </a:p>
          <a:p>
            <a:pPr marL="0" indent="0">
              <a:buNone/>
            </a:pPr>
            <a:r>
              <a:rPr lang="es-AR" b="1" dirty="0">
                <a:solidFill>
                  <a:srgbClr val="FFFF00"/>
                </a:solidFill>
              </a:rPr>
              <a:t>Art 50: </a:t>
            </a:r>
            <a:r>
              <a:rPr lang="es-AR" b="1" dirty="0"/>
              <a:t>Puede pactarse que los socios efectúen prestaciones accesorias.</a:t>
            </a:r>
          </a:p>
          <a:p>
            <a:pPr marL="0" indent="0">
              <a:buNone/>
            </a:pPr>
            <a:r>
              <a:rPr lang="es-AR" b="1" dirty="0"/>
              <a:t>Estas prestaciones no integran el capital y</a:t>
            </a:r>
          </a:p>
          <a:p>
            <a:pPr marL="0" indent="0">
              <a:buNone/>
            </a:pPr>
            <a:r>
              <a:rPr lang="es-AR" b="1" dirty="0"/>
              <a:t>1) Tienen que resultar del contrato; se precisará su contenido, duración, modalidad, retribución y sanciones en caso de incumplimiento. Si no resultaren del contrato se considerarán obligaciones de terceros</a:t>
            </a:r>
          </a:p>
          <a:p>
            <a:pPr marL="0" indent="0">
              <a:buNone/>
            </a:pPr>
            <a:r>
              <a:rPr lang="es-AR" b="1" dirty="0"/>
              <a:t>2) Deben ser claramente diferenciadas de los aportes;</a:t>
            </a:r>
          </a:p>
          <a:p>
            <a:pPr marL="0" indent="0">
              <a:buNone/>
            </a:pPr>
            <a:r>
              <a:rPr lang="es-AR" b="1" dirty="0"/>
              <a:t>3) No pueden ser en dinero;</a:t>
            </a:r>
          </a:p>
          <a:p>
            <a:pPr marL="0" indent="0">
              <a:buNone/>
            </a:pPr>
            <a:r>
              <a:rPr lang="es-AR" b="1" dirty="0"/>
              <a:t>4) Sólo pueden modificarse de acuerdo con lo convenido o, en su defecto, con la conformidad de los obligados y de la mayoría requerida para la reforma del contrato.</a:t>
            </a:r>
          </a:p>
          <a:p>
            <a:pPr marL="0" indent="0">
              <a:buNone/>
            </a:pPr>
            <a:endParaRPr lang="es-AR" sz="2000"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Prestación Accesoria</a:t>
            </a:r>
          </a:p>
        </p:txBody>
      </p:sp>
    </p:spTree>
    <p:extLst>
      <p:ext uri="{BB962C8B-B14F-4D97-AF65-F5344CB8AC3E}">
        <p14:creationId xmlns:p14="http://schemas.microsoft.com/office/powerpoint/2010/main" val="558759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fontScale="92500" lnSpcReduction="10000"/>
          </a:bodyPr>
          <a:lstStyle/>
          <a:p>
            <a:pPr marL="0" indent="0">
              <a:buNone/>
            </a:pPr>
            <a:r>
              <a:rPr lang="es-AR" b="1" dirty="0">
                <a:solidFill>
                  <a:srgbClr val="FFFF00"/>
                </a:solidFill>
              </a:rPr>
              <a:t>Art 51: </a:t>
            </a:r>
            <a:r>
              <a:rPr lang="es-AR" b="1" dirty="0"/>
              <a:t>En las sociedades de responsabilidad limitada y en comandita simple para los aportes de los socios comanditarios, se indicarán en el contrato los antecedentes, justificativos de la valuación.</a:t>
            </a:r>
          </a:p>
          <a:p>
            <a:pPr marL="0" indent="0">
              <a:buNone/>
            </a:pPr>
            <a:r>
              <a:rPr lang="es-AR" b="1" dirty="0"/>
              <a:t>En caso de insolvencia o quiebra de la sociedad, los acreedores pueden impugnarla en el plazo de cinco (5) años de realizado el aporte. La impugnación no procederá si la valuación se realizó judicialmente.</a:t>
            </a:r>
          </a:p>
          <a:p>
            <a:pPr marL="0" indent="0">
              <a:buNone/>
            </a:pPr>
            <a:r>
              <a:rPr lang="es-AR" b="1" dirty="0">
                <a:solidFill>
                  <a:srgbClr val="FFFF00"/>
                </a:solidFill>
              </a:rPr>
              <a:t>Art 52: Impugnación de la valuación.</a:t>
            </a:r>
          </a:p>
          <a:p>
            <a:pPr marL="0" indent="0">
              <a:buNone/>
            </a:pPr>
            <a:r>
              <a:rPr lang="es-AR" b="1" dirty="0"/>
              <a:t>El socio afectado por la valuación puede impugnarla fundadamente en instancia única dentro del quinto día hábil de notificado y el juez de la inscripción la resolverá con audiencia de los peritos intervinientes.</a:t>
            </a:r>
          </a:p>
          <a:p>
            <a:pPr marL="0" indent="0">
              <a:buNone/>
            </a:pPr>
            <a:r>
              <a:rPr lang="es-AR" b="1" dirty="0">
                <a:solidFill>
                  <a:srgbClr val="FFFF00"/>
                </a:solidFill>
              </a:rPr>
              <a:t>Art 53: </a:t>
            </a:r>
            <a:r>
              <a:rPr lang="es-AR" b="1" dirty="0"/>
              <a:t>En las sociedades por acciones la valuación que deberá ser aprobada por la autoridad de contralor, sin perjuicio de lo dispuesto en el artículo 169, se hará;</a:t>
            </a:r>
          </a:p>
          <a:p>
            <a:pPr marL="0" indent="0">
              <a:buNone/>
            </a:pPr>
            <a:r>
              <a:rPr lang="es-AR" b="1" dirty="0"/>
              <a:t>1) Por valor de plaza, cuando se tratare de bienes con valor corriente;</a:t>
            </a:r>
          </a:p>
          <a:p>
            <a:pPr marL="0" indent="0">
              <a:buNone/>
            </a:pPr>
            <a:r>
              <a:rPr lang="es-AR" b="1" dirty="0"/>
              <a:t>2) Por valuación pericial, cuando a juicio de la autoridad de contralor no pueda ser reemplazada por informes de reparticiones estatales o Bancos oficiales.</a:t>
            </a:r>
          </a:p>
          <a:p>
            <a:pPr marL="0" indent="0">
              <a:buNone/>
            </a:pPr>
            <a:r>
              <a:rPr lang="es-AR" b="1" dirty="0"/>
              <a:t>Se admitirán los aportes cuando se efectúe por un valor inferior a la valuación, pero se exigirá la integración de la diferencia cuando fuere superior. El aportante tendrá derecho de solicitar la reducción del aporte al valor resultante de la valuación siempre que socios que representen tres cuartos (3/4) del capital, no computado el del interesado, acepten esa reducción.</a:t>
            </a:r>
          </a:p>
          <a:p>
            <a:pPr marL="0" indent="0">
              <a:buNone/>
            </a:pPr>
            <a:endParaRPr lang="es-AR" sz="2000"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7091" y="180109"/>
            <a:ext cx="11637818" cy="830997"/>
          </a:xfrm>
          <a:prstGeom prst="rect">
            <a:avLst/>
          </a:prstGeom>
          <a:noFill/>
        </p:spPr>
        <p:txBody>
          <a:bodyPr wrap="square" rtlCol="0">
            <a:spAutoFit/>
          </a:bodyPr>
          <a:lstStyle/>
          <a:p>
            <a:pPr algn="ctr"/>
            <a:r>
              <a:rPr lang="es-AR" sz="4800" b="1" dirty="0"/>
              <a:t>Valuación de Aportes</a:t>
            </a:r>
          </a:p>
        </p:txBody>
      </p:sp>
    </p:spTree>
    <p:extLst>
      <p:ext uri="{BB962C8B-B14F-4D97-AF65-F5344CB8AC3E}">
        <p14:creationId xmlns:p14="http://schemas.microsoft.com/office/powerpoint/2010/main" val="2072030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a:bodyPr>
          <a:lstStyle/>
          <a:p>
            <a:pPr marL="0" indent="0">
              <a:buNone/>
            </a:pPr>
            <a:r>
              <a:rPr lang="es-AR" b="1" dirty="0">
                <a:solidFill>
                  <a:srgbClr val="FFFF00"/>
                </a:solidFill>
              </a:rPr>
              <a:t>Art 74: </a:t>
            </a:r>
            <a:r>
              <a:rPr lang="es-AR" b="1" dirty="0"/>
              <a:t>Hay transformación cuando una sociedad adopta otro de los tipos previstos. No se disuelve la sociedad ni se alteran sus derechos y obligaciones.</a:t>
            </a:r>
          </a:p>
          <a:p>
            <a:pPr marL="0" indent="0">
              <a:buNone/>
            </a:pPr>
            <a:endParaRPr lang="es-AR" sz="2000" b="1" dirty="0"/>
          </a:p>
          <a:p>
            <a:pPr marL="0" indent="0">
              <a:buNone/>
            </a:pPr>
            <a:r>
              <a:rPr lang="es-AR" b="1" dirty="0">
                <a:solidFill>
                  <a:srgbClr val="FFFF00"/>
                </a:solidFill>
              </a:rPr>
              <a:t>Art 77: </a:t>
            </a:r>
            <a:r>
              <a:rPr lang="es-AR" b="1" dirty="0"/>
              <a:t>La transformación exige el cumplimiento de los siguientes requisitos:</a:t>
            </a:r>
          </a:p>
          <a:p>
            <a:pPr marL="0" indent="0">
              <a:buNone/>
            </a:pPr>
            <a:r>
              <a:rPr lang="es-AR" b="1" dirty="0"/>
              <a:t>1) Acuerdo unánime de los socios, salvo pacto en contrario a lo dispuesto para algunos tipos societarios;</a:t>
            </a:r>
          </a:p>
          <a:p>
            <a:pPr marL="0" indent="0">
              <a:buNone/>
            </a:pPr>
            <a:r>
              <a:rPr lang="es-AR" b="1" dirty="0"/>
              <a:t>2) Confección de un balance especial, cerrado a una fecha que no exceda de un (1) mes a la del acuerdo de transformación y puesto a disposición de los socios en la sede social con no menos de quince (15) días de anticipación a dicho acuerdo. Se requieren las mismas mayorías establecidas para la aprobación de los balances de ejercicio;</a:t>
            </a:r>
          </a:p>
          <a:p>
            <a:pPr marL="0" indent="0">
              <a:buNone/>
            </a:pPr>
            <a:r>
              <a:rPr lang="es-AR" b="1" dirty="0"/>
              <a:t>3) Otorgamiento del acto que instrumente la transformación por los órganos competentes de la sociedad que se transforme y la concurrencia de los nuevos otorgantes, con constancia de los socios que se retiren, capital que representan y cumplimiento de las formalidades del nuevo tipo societario adoptado;</a:t>
            </a:r>
          </a:p>
          <a:p>
            <a:pPr marL="0" indent="0">
              <a:buNone/>
            </a:pPr>
            <a:endParaRPr lang="es-AR" sz="2000"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7091" y="180109"/>
            <a:ext cx="11637818" cy="830997"/>
          </a:xfrm>
          <a:prstGeom prst="rect">
            <a:avLst/>
          </a:prstGeom>
          <a:noFill/>
        </p:spPr>
        <p:txBody>
          <a:bodyPr wrap="square" rtlCol="0">
            <a:spAutoFit/>
          </a:bodyPr>
          <a:lstStyle/>
          <a:p>
            <a:pPr algn="ctr"/>
            <a:r>
              <a:rPr lang="es-AR" sz="4800" b="1" dirty="0"/>
              <a:t>Transformación de la sociedad</a:t>
            </a:r>
          </a:p>
        </p:txBody>
      </p:sp>
    </p:spTree>
    <p:extLst>
      <p:ext uri="{BB962C8B-B14F-4D97-AF65-F5344CB8AC3E}">
        <p14:creationId xmlns:p14="http://schemas.microsoft.com/office/powerpoint/2010/main" val="231666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a:bodyPr>
          <a:lstStyle/>
          <a:p>
            <a:pPr marL="0" indent="0">
              <a:buNone/>
            </a:pPr>
            <a:r>
              <a:rPr lang="es-AR" b="1" dirty="0">
                <a:solidFill>
                  <a:srgbClr val="FFFF00"/>
                </a:solidFill>
              </a:rPr>
              <a:t>Art 77:</a:t>
            </a:r>
          </a:p>
          <a:p>
            <a:pPr marL="0" indent="0">
              <a:buNone/>
            </a:pPr>
            <a:r>
              <a:rPr lang="es-AR" b="1" dirty="0"/>
              <a:t>4) Publicación por un (1) día en el diario de publicaciones legales que corresponda a la sede social y sus sucursales. El aviso deberá contener:</a:t>
            </a:r>
          </a:p>
          <a:p>
            <a:pPr marL="0" indent="0">
              <a:buNone/>
            </a:pPr>
            <a:r>
              <a:rPr lang="es-AR" b="1" dirty="0"/>
              <a:t>a) Fecha de la resolución social que aprobó la transformación;</a:t>
            </a:r>
          </a:p>
          <a:p>
            <a:pPr marL="0" indent="0">
              <a:buNone/>
            </a:pPr>
            <a:r>
              <a:rPr lang="es-AR" b="1" dirty="0"/>
              <a:t>b) Fecha del instrumento de transformación;</a:t>
            </a:r>
          </a:p>
          <a:p>
            <a:pPr marL="0" indent="0">
              <a:buNone/>
            </a:pPr>
            <a:r>
              <a:rPr lang="es-AR" b="1" dirty="0"/>
              <a:t>c) La razón social o denominación social anterior y la adoptada debiendo de ésta resultar indubitable su identidad con la sociedad que se transforma ;</a:t>
            </a:r>
          </a:p>
          <a:p>
            <a:pPr marL="0" indent="0">
              <a:buNone/>
            </a:pPr>
            <a:r>
              <a:rPr lang="es-AR" b="1" dirty="0"/>
              <a:t>d) Los socios que se retiran o incorporan y el capital que representan;</a:t>
            </a:r>
          </a:p>
          <a:p>
            <a:pPr marL="0" indent="0">
              <a:buNone/>
            </a:pPr>
            <a:r>
              <a:rPr lang="es-AR" b="1" dirty="0"/>
              <a:t>e) Cuando la transformación afecte los datos a que se refiere el artículo 10 apartado a), puntos 4 a 10, la publicación deberá determinarlo;</a:t>
            </a:r>
          </a:p>
          <a:p>
            <a:pPr marL="0" indent="0">
              <a:buNone/>
            </a:pPr>
            <a:r>
              <a:rPr lang="es-AR" b="1" dirty="0"/>
              <a:t>5) La inscripción del instrumento con copia del balance firmado en el Registro Público de Comercio y demás registros que correspondan por el tipo de sociedad, por la naturaleza de los bienes que integran el patrimonio y sus gravámenes. Estas inscripciones deben ser ordenadas y ejecutadas por el Juez o autoridad a cargo del Registro Público de Comercio, cumplida la publicidad a que se refiere el apartado 4).</a:t>
            </a:r>
          </a:p>
          <a:p>
            <a:pPr marL="0" indent="0">
              <a:buNone/>
            </a:pPr>
            <a:endParaRPr lang="es-AR" sz="2000"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7091" y="180109"/>
            <a:ext cx="11637818" cy="830997"/>
          </a:xfrm>
          <a:prstGeom prst="rect">
            <a:avLst/>
          </a:prstGeom>
          <a:noFill/>
        </p:spPr>
        <p:txBody>
          <a:bodyPr wrap="square" rtlCol="0">
            <a:spAutoFit/>
          </a:bodyPr>
          <a:lstStyle/>
          <a:p>
            <a:pPr algn="ctr"/>
            <a:r>
              <a:rPr lang="es-AR" sz="4800" b="1" dirty="0"/>
              <a:t>Transformación de la sociedad</a:t>
            </a:r>
          </a:p>
        </p:txBody>
      </p:sp>
    </p:spTree>
    <p:extLst>
      <p:ext uri="{BB962C8B-B14F-4D97-AF65-F5344CB8AC3E}">
        <p14:creationId xmlns:p14="http://schemas.microsoft.com/office/powerpoint/2010/main" val="1186651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a:bodyPr>
          <a:lstStyle/>
          <a:p>
            <a:pPr marL="0" indent="0">
              <a:buNone/>
            </a:pPr>
            <a:r>
              <a:rPr lang="es-AR" b="1" dirty="0">
                <a:solidFill>
                  <a:srgbClr val="FFFF00"/>
                </a:solidFill>
              </a:rPr>
              <a:t>Art 82: </a:t>
            </a:r>
            <a:r>
              <a:rPr lang="es-AR" b="1" dirty="0"/>
              <a:t>Hay fusión cuando dos o más sociedades se disuelven sin liquidarse, para constituir una nueva, o cuando una ya existente incorpora a una u otras, que sin liquidarse son disueltas.</a:t>
            </a:r>
          </a:p>
          <a:p>
            <a:pPr marL="0" indent="0">
              <a:buNone/>
            </a:pPr>
            <a:endParaRPr lang="es-AR" sz="2000" b="1" dirty="0"/>
          </a:p>
          <a:p>
            <a:pPr marL="0" indent="0">
              <a:buNone/>
            </a:pPr>
            <a:r>
              <a:rPr lang="es-AR" b="1" dirty="0">
                <a:solidFill>
                  <a:srgbClr val="FFFF00"/>
                </a:solidFill>
              </a:rPr>
              <a:t>Art 83: </a:t>
            </a:r>
            <a:r>
              <a:rPr lang="es-AR" b="1" dirty="0"/>
              <a:t>La fusión exige el cumplimiento de los siguientes requisitos:</a:t>
            </a:r>
          </a:p>
          <a:p>
            <a:pPr marL="457200" indent="-457200">
              <a:buFont typeface="+mj-lt"/>
              <a:buAutoNum type="arabicPeriod"/>
            </a:pPr>
            <a:r>
              <a:rPr lang="es-AR" sz="2000" b="1" dirty="0"/>
              <a:t>Compromiso previo de Fusión;</a:t>
            </a:r>
          </a:p>
          <a:p>
            <a:pPr marL="457200" indent="-457200">
              <a:buFont typeface="+mj-lt"/>
              <a:buAutoNum type="arabicPeriod"/>
            </a:pPr>
            <a:r>
              <a:rPr lang="es-AR" sz="2000" b="1" dirty="0"/>
              <a:t>Resoluciones Sociales (contabilidad y balances patrimoniales);</a:t>
            </a:r>
          </a:p>
          <a:p>
            <a:pPr marL="457200" indent="-457200">
              <a:buFont typeface="+mj-lt"/>
              <a:buAutoNum type="arabicPeriod"/>
            </a:pPr>
            <a:r>
              <a:rPr lang="es-AR" sz="2000" b="1" dirty="0"/>
              <a:t>Publicidad obligatoria (diarios, tv, internet, etc);</a:t>
            </a:r>
          </a:p>
          <a:p>
            <a:pPr marL="457200" indent="-457200">
              <a:buFont typeface="+mj-lt"/>
              <a:buAutoNum type="arabicPeriod"/>
            </a:pPr>
            <a:r>
              <a:rPr lang="es-AR" sz="2000" b="1" dirty="0"/>
              <a:t>Acuerdo definitivo;</a:t>
            </a:r>
          </a:p>
          <a:p>
            <a:pPr marL="457200" indent="-457200">
              <a:buFont typeface="+mj-lt"/>
              <a:buAutoNum type="arabicPeriod"/>
            </a:pPr>
            <a:r>
              <a:rPr lang="es-AR" sz="2000" b="1" dirty="0"/>
              <a:t>Registro de la nueva sociedad formada.</a:t>
            </a:r>
          </a:p>
          <a:p>
            <a:pPr marL="457200" indent="-457200">
              <a:buFont typeface="+mj-lt"/>
              <a:buAutoNum type="arabicPeriod"/>
            </a:pPr>
            <a:endParaRPr lang="es-AR" sz="2000"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7091" y="180109"/>
            <a:ext cx="11637818" cy="830997"/>
          </a:xfrm>
          <a:prstGeom prst="rect">
            <a:avLst/>
          </a:prstGeom>
          <a:noFill/>
        </p:spPr>
        <p:txBody>
          <a:bodyPr wrap="square" rtlCol="0">
            <a:spAutoFit/>
          </a:bodyPr>
          <a:lstStyle/>
          <a:p>
            <a:pPr algn="ctr"/>
            <a:r>
              <a:rPr lang="es-AR" sz="4800" b="1" dirty="0"/>
              <a:t>Fusión de la sociedad</a:t>
            </a:r>
          </a:p>
        </p:txBody>
      </p:sp>
    </p:spTree>
    <p:extLst>
      <p:ext uri="{BB962C8B-B14F-4D97-AF65-F5344CB8AC3E}">
        <p14:creationId xmlns:p14="http://schemas.microsoft.com/office/powerpoint/2010/main" val="1615204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a:bodyPr>
          <a:lstStyle/>
          <a:p>
            <a:pPr marL="0" indent="0">
              <a:buNone/>
            </a:pPr>
            <a:r>
              <a:rPr lang="es-AR" b="1" dirty="0">
                <a:solidFill>
                  <a:srgbClr val="FFFF00"/>
                </a:solidFill>
              </a:rPr>
              <a:t>Art 88: </a:t>
            </a:r>
            <a:r>
              <a:rPr lang="es-AR" b="1" dirty="0"/>
              <a:t>Hay escisión cuando:</a:t>
            </a:r>
          </a:p>
          <a:p>
            <a:pPr marL="0" indent="0">
              <a:buNone/>
            </a:pPr>
            <a:r>
              <a:rPr lang="es-AR" b="1" dirty="0"/>
              <a:t>I. Una sociedad sin disolverse destina parte de su patrimonio para fusionarse con sociedades existentes o para participar con ellas en la creación de una nueva sociedad;</a:t>
            </a:r>
          </a:p>
          <a:p>
            <a:pPr marL="0" indent="0">
              <a:buNone/>
            </a:pPr>
            <a:r>
              <a:rPr lang="es-AR" b="1" dirty="0"/>
              <a:t>II. Una sociedad sin disolverse destina parte de su patrimonio para constituir una o varias sociedades nuevas;</a:t>
            </a:r>
          </a:p>
          <a:p>
            <a:pPr marL="0" indent="0">
              <a:buNone/>
            </a:pPr>
            <a:r>
              <a:rPr lang="es-AR" b="1" dirty="0"/>
              <a:t>III. Una sociedad se disuelve sin liquidarse para constituir con la totalidad de su patrimonio nuevas sociedades.</a:t>
            </a:r>
          </a:p>
          <a:p>
            <a:pPr marL="0" indent="0">
              <a:buNone/>
            </a:pPr>
            <a:endParaRPr lang="es-AR" sz="2000"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7091" y="180109"/>
            <a:ext cx="11637818" cy="830997"/>
          </a:xfrm>
          <a:prstGeom prst="rect">
            <a:avLst/>
          </a:prstGeom>
          <a:noFill/>
        </p:spPr>
        <p:txBody>
          <a:bodyPr wrap="square" rtlCol="0">
            <a:spAutoFit/>
          </a:bodyPr>
          <a:lstStyle/>
          <a:p>
            <a:pPr algn="ctr"/>
            <a:r>
              <a:rPr lang="es-AR" sz="4800" b="1" dirty="0"/>
              <a:t>Escisión de la sociedad</a:t>
            </a:r>
          </a:p>
        </p:txBody>
      </p:sp>
    </p:spTree>
    <p:extLst>
      <p:ext uri="{BB962C8B-B14F-4D97-AF65-F5344CB8AC3E}">
        <p14:creationId xmlns:p14="http://schemas.microsoft.com/office/powerpoint/2010/main" val="1869058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277092" y="1529541"/>
            <a:ext cx="11637818" cy="4995950"/>
          </a:xfrm>
        </p:spPr>
        <p:txBody>
          <a:bodyPr>
            <a:normAutofit lnSpcReduction="10000"/>
          </a:bodyPr>
          <a:lstStyle/>
          <a:p>
            <a:pPr marL="457200" indent="-457200">
              <a:buFont typeface="+mj-lt"/>
              <a:buAutoNum type="arabicPeriod"/>
            </a:pPr>
            <a:r>
              <a:rPr lang="es-AR" b="1" dirty="0"/>
              <a:t>Datos personales de todos los socios;</a:t>
            </a:r>
          </a:p>
          <a:p>
            <a:pPr marL="457200" indent="-457200">
              <a:buFont typeface="+mj-lt"/>
              <a:buAutoNum type="arabicPeriod"/>
            </a:pPr>
            <a:r>
              <a:rPr lang="es-AR" b="1" dirty="0"/>
              <a:t>La razón social o la denominación;</a:t>
            </a:r>
          </a:p>
          <a:p>
            <a:pPr marL="457200" indent="-457200">
              <a:buFont typeface="+mj-lt"/>
              <a:buAutoNum type="arabicPeriod"/>
            </a:pPr>
            <a:r>
              <a:rPr lang="es-AR" b="1" dirty="0"/>
              <a:t>El domicilio de la sociedad;</a:t>
            </a:r>
          </a:p>
          <a:p>
            <a:pPr marL="457200" indent="-457200">
              <a:buFont typeface="+mj-lt"/>
              <a:buAutoNum type="arabicPeriod"/>
            </a:pPr>
            <a:r>
              <a:rPr lang="es-AR" b="1" dirty="0"/>
              <a:t>La designación de su objeto, que debe ser preciso y determinado;</a:t>
            </a:r>
          </a:p>
          <a:p>
            <a:pPr marL="457200" indent="-457200">
              <a:buFont typeface="+mj-lt"/>
              <a:buAutoNum type="arabicPeriod"/>
            </a:pPr>
            <a:r>
              <a:rPr lang="es-AR" b="1" dirty="0"/>
              <a:t>El capital social, que deberá ser expresado en moneda argentina, y la mención del aporte de cada socio;</a:t>
            </a:r>
          </a:p>
          <a:p>
            <a:pPr marL="457200" indent="-457200">
              <a:buFont typeface="+mj-lt"/>
              <a:buAutoNum type="arabicPeriod"/>
            </a:pPr>
            <a:r>
              <a:rPr lang="es-AR" b="1" dirty="0"/>
              <a:t>El plazo de duración, que debe ser determinado;</a:t>
            </a:r>
          </a:p>
          <a:p>
            <a:pPr marL="457200" indent="-457200">
              <a:buFont typeface="+mj-lt"/>
              <a:buAutoNum type="arabicPeriod"/>
            </a:pPr>
            <a:r>
              <a:rPr lang="es-AR" b="1" dirty="0"/>
              <a:t>La organización de la administración, de su fiscalización y de las reuniones de socios;</a:t>
            </a:r>
          </a:p>
          <a:p>
            <a:pPr marL="457200" indent="-457200">
              <a:buFont typeface="+mj-lt"/>
              <a:buAutoNum type="arabicPeriod"/>
            </a:pPr>
            <a:r>
              <a:rPr lang="es-AR" b="1" dirty="0"/>
              <a:t>Las reglas para distribuir las utilidades y soportar las pérdidas;</a:t>
            </a:r>
          </a:p>
          <a:p>
            <a:pPr marL="457200" indent="-457200">
              <a:buFont typeface="+mj-lt"/>
              <a:buAutoNum type="arabicPeriod"/>
            </a:pPr>
            <a:r>
              <a:rPr lang="es-AR" b="1" dirty="0"/>
              <a:t>Las cláusulas necesarias para que puedan establecerse con precisión los derechos y obligaciones de los socios entre sí y respecto de terceros;</a:t>
            </a:r>
          </a:p>
          <a:p>
            <a:pPr marL="457200" indent="-457200">
              <a:buFont typeface="+mj-lt"/>
              <a:buAutoNum type="arabicPeriod"/>
            </a:pPr>
            <a:r>
              <a:rPr lang="es-AR" b="1" dirty="0"/>
              <a:t>Las cláusulas atinentes al funcionamiento, disolución y liquidación de la sociedad.</a:t>
            </a:r>
          </a:p>
        </p:txBody>
      </p:sp>
      <p:sp>
        <p:nvSpPr>
          <p:cNvPr id="4" name="TextBox 3">
            <a:extLst>
              <a:ext uri="{FF2B5EF4-FFF2-40B4-BE49-F238E27FC236}">
                <a16:creationId xmlns:a16="http://schemas.microsoft.com/office/drawing/2014/main" id="{B1B3E9EC-7E5B-4514-ADBE-2892C75D215A}"/>
              </a:ext>
            </a:extLst>
          </p:cNvPr>
          <p:cNvSpPr txBox="1"/>
          <p:nvPr/>
        </p:nvSpPr>
        <p:spPr>
          <a:xfrm>
            <a:off x="277092" y="457200"/>
            <a:ext cx="11637818" cy="830997"/>
          </a:xfrm>
          <a:prstGeom prst="rect">
            <a:avLst/>
          </a:prstGeom>
          <a:noFill/>
        </p:spPr>
        <p:txBody>
          <a:bodyPr wrap="square" rtlCol="0">
            <a:spAutoFit/>
          </a:bodyPr>
          <a:lstStyle/>
          <a:p>
            <a:r>
              <a:rPr lang="es-AR" sz="4800" b="1" dirty="0"/>
              <a:t>Art 11: Requisitos del Contrato Social </a:t>
            </a:r>
          </a:p>
        </p:txBody>
      </p:sp>
    </p:spTree>
    <p:extLst>
      <p:ext uri="{BB962C8B-B14F-4D97-AF65-F5344CB8AC3E}">
        <p14:creationId xmlns:p14="http://schemas.microsoft.com/office/powerpoint/2010/main" val="2365115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a:bodyPr>
          <a:lstStyle/>
          <a:p>
            <a:pPr marL="0" indent="0">
              <a:buNone/>
            </a:pPr>
            <a:r>
              <a:rPr lang="es-AR" b="1" dirty="0"/>
              <a:t>1) Resolución social aprobatoria de la escisión del contrato o estatuto de la escisionaria, de la reforma del contrato o estatuto de la escindente en su caso, y el balance especial al efecto, con los requisitos necesarios para la modificación del contrato social o del estatuto en el caso de fusión. El receso y las preferencias se rigen por lo dispuesto en los artículos 78 y 79;</a:t>
            </a:r>
          </a:p>
          <a:p>
            <a:pPr marL="0" indent="0">
              <a:buNone/>
            </a:pPr>
            <a:r>
              <a:rPr lang="es-AR" b="1" dirty="0"/>
              <a:t>2) El balance especial de escisión no será anterior a tres (3) meses de la resolución social respectiva, y será confeccionado como un estado de situación patrimonial;</a:t>
            </a:r>
          </a:p>
          <a:p>
            <a:pPr marL="0" indent="0">
              <a:buNone/>
            </a:pPr>
            <a:r>
              <a:rPr lang="es-AR" b="1" dirty="0"/>
              <a:t>3) La resolución social aprobatoria incluirá la atribución de las partes sociales o acciones de la sociedad escisionaria a los socios o accionistas de la sociedad escindente, en proporción a sus participaciones en ésta, las que se cancelarán en caso de reducción de capital;</a:t>
            </a:r>
          </a:p>
          <a:p>
            <a:pPr marL="0" indent="0">
              <a:buNone/>
            </a:pPr>
            <a:endParaRPr lang="es-AR" sz="2000"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7091" y="180109"/>
            <a:ext cx="11637818" cy="830997"/>
          </a:xfrm>
          <a:prstGeom prst="rect">
            <a:avLst/>
          </a:prstGeom>
          <a:noFill/>
        </p:spPr>
        <p:txBody>
          <a:bodyPr wrap="square" rtlCol="0">
            <a:spAutoFit/>
          </a:bodyPr>
          <a:lstStyle/>
          <a:p>
            <a:pPr algn="ctr"/>
            <a:r>
              <a:rPr lang="es-AR" sz="4800" b="1" dirty="0"/>
              <a:t>Requisitos de la Escisión</a:t>
            </a:r>
          </a:p>
        </p:txBody>
      </p:sp>
    </p:spTree>
    <p:extLst>
      <p:ext uri="{BB962C8B-B14F-4D97-AF65-F5344CB8AC3E}">
        <p14:creationId xmlns:p14="http://schemas.microsoft.com/office/powerpoint/2010/main" val="1388351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lnSpcReduction="10000"/>
          </a:bodyPr>
          <a:lstStyle/>
          <a:p>
            <a:pPr marL="0" indent="0">
              <a:buNone/>
            </a:pPr>
            <a:r>
              <a:rPr lang="es-AR" b="1" dirty="0"/>
              <a:t>4) La publicación de un aviso por tres (3) días en el diario de publicaciones legales que corresponda a la sede social de la sociedad escindente y en uno de los diarios de mayor circulación general en la República que deberá contener:</a:t>
            </a:r>
          </a:p>
          <a:p>
            <a:pPr marL="0" indent="0">
              <a:buNone/>
            </a:pPr>
            <a:r>
              <a:rPr lang="es-AR" b="1" dirty="0"/>
              <a:t>a) La razón social o denominación, la sede social y los datos de la inscripción en el Registro Público de Comercio de la sociedad que se escinde;</a:t>
            </a:r>
          </a:p>
          <a:p>
            <a:pPr marL="0" indent="0">
              <a:buNone/>
            </a:pPr>
            <a:r>
              <a:rPr lang="es-AR" b="1" dirty="0"/>
              <a:t>b) La valuación del activo y del pasivo de la sociedad, con indicación de la fecha a que se refiere;</a:t>
            </a:r>
          </a:p>
          <a:p>
            <a:pPr marL="0" indent="0">
              <a:buNone/>
            </a:pPr>
            <a:r>
              <a:rPr lang="es-AR" b="1" dirty="0"/>
              <a:t>c) La valuación del activo y pasivo que componen el patrimonio destinado a la nueva sociedad;</a:t>
            </a:r>
          </a:p>
          <a:p>
            <a:pPr marL="0" indent="0">
              <a:buNone/>
            </a:pPr>
            <a:r>
              <a:rPr lang="es-AR" b="1" dirty="0"/>
              <a:t>d) La razón social o denominación, tipo y domicilio que tendrá la sociedad escisionaria;</a:t>
            </a:r>
          </a:p>
          <a:p>
            <a:pPr marL="0" indent="0">
              <a:buNone/>
            </a:pPr>
            <a:r>
              <a:rPr lang="es-AR" b="1" dirty="0"/>
              <a:t>5) Los acreedores tendrán derecho de oposición de acuerdo al régimen de fusión;</a:t>
            </a:r>
          </a:p>
          <a:p>
            <a:pPr marL="0" indent="0">
              <a:buNone/>
            </a:pPr>
            <a:r>
              <a:rPr lang="es-AR" b="1" dirty="0"/>
              <a:t>6) Vencidos los plazos correspondientes al derecho de receso y de oposición y embargo de acreedores, se otorgarán los instrumentos de constitución de la sociedad escisionaria y de modificación de la sociedad escindente, practicándose las inscripciones según el artículo 84.</a:t>
            </a:r>
          </a:p>
          <a:p>
            <a:pPr marL="0" indent="0">
              <a:buNone/>
            </a:pPr>
            <a:r>
              <a:rPr lang="es-AR" b="1" dirty="0"/>
              <a:t>Cuando se trate de escisión-fusión se aplicarán las disposiciones de los artículos 83 a 87.</a:t>
            </a:r>
          </a:p>
          <a:p>
            <a:pPr marL="0" indent="0">
              <a:buNone/>
            </a:pPr>
            <a:endParaRPr lang="es-AR" sz="2000"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7091" y="180109"/>
            <a:ext cx="11637818" cy="830997"/>
          </a:xfrm>
          <a:prstGeom prst="rect">
            <a:avLst/>
          </a:prstGeom>
          <a:noFill/>
        </p:spPr>
        <p:txBody>
          <a:bodyPr wrap="square" rtlCol="0">
            <a:spAutoFit/>
          </a:bodyPr>
          <a:lstStyle/>
          <a:p>
            <a:pPr algn="ctr"/>
            <a:r>
              <a:rPr lang="es-AR" sz="4800" b="1" dirty="0"/>
              <a:t>Requisitos de la Escisión</a:t>
            </a:r>
          </a:p>
        </p:txBody>
      </p:sp>
    </p:spTree>
    <p:extLst>
      <p:ext uri="{BB962C8B-B14F-4D97-AF65-F5344CB8AC3E}">
        <p14:creationId xmlns:p14="http://schemas.microsoft.com/office/powerpoint/2010/main" val="3632447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fontScale="92500" lnSpcReduction="20000"/>
          </a:bodyPr>
          <a:lstStyle/>
          <a:p>
            <a:pPr marL="0" indent="0">
              <a:buNone/>
            </a:pPr>
            <a:r>
              <a:rPr lang="es-AR" b="1" dirty="0">
                <a:solidFill>
                  <a:srgbClr val="FFFF00"/>
                </a:solidFill>
              </a:rPr>
              <a:t>Art 94</a:t>
            </a:r>
            <a:r>
              <a:rPr lang="es-AR" b="1" dirty="0"/>
              <a:t>: La sociedad se disuelve:</a:t>
            </a:r>
            <a:br>
              <a:rPr lang="es-AR" sz="2000" b="1" dirty="0"/>
            </a:br>
            <a:br>
              <a:rPr lang="es-AR" sz="2000" b="1" dirty="0"/>
            </a:br>
            <a:r>
              <a:rPr lang="es-AR" b="1" dirty="0"/>
              <a:t>1) por decisión de los socios;</a:t>
            </a:r>
            <a:br>
              <a:rPr lang="es-AR" sz="2000" b="1" dirty="0"/>
            </a:br>
            <a:br>
              <a:rPr lang="es-AR" sz="2000" b="1" dirty="0"/>
            </a:br>
            <a:r>
              <a:rPr lang="es-AR" b="1" dirty="0"/>
              <a:t>2) por expiración del término por el cual se constituyó;</a:t>
            </a:r>
            <a:br>
              <a:rPr lang="es-AR" sz="2000" b="1" dirty="0"/>
            </a:br>
            <a:br>
              <a:rPr lang="es-AR" sz="2000" b="1" dirty="0"/>
            </a:br>
            <a:r>
              <a:rPr lang="es-AR" b="1" dirty="0"/>
              <a:t>3) por cumplimiento de la condición a la que se subordinó su existencia;</a:t>
            </a:r>
            <a:br>
              <a:rPr lang="es-AR" sz="2000" b="1" dirty="0"/>
            </a:br>
            <a:br>
              <a:rPr lang="es-AR" sz="2000" b="1" dirty="0"/>
            </a:br>
            <a:r>
              <a:rPr lang="es-AR" b="1" dirty="0"/>
              <a:t>4) por consecución del objeto por el cual se formó, o por la imposibilidad sobreviniente de lograrlo;</a:t>
            </a:r>
            <a:br>
              <a:rPr lang="es-AR" sz="2000" b="1" dirty="0"/>
            </a:br>
            <a:br>
              <a:rPr lang="es-AR" sz="2000" b="1" dirty="0"/>
            </a:br>
            <a:r>
              <a:rPr lang="es-AR" b="1" dirty="0"/>
              <a:t>5) por la pérdida del capital social; </a:t>
            </a:r>
          </a:p>
          <a:p>
            <a:pPr marL="0" indent="0">
              <a:buNone/>
            </a:pPr>
            <a:br>
              <a:rPr lang="es-AR" sz="2000" b="1" dirty="0"/>
            </a:br>
            <a:r>
              <a:rPr lang="es-AR" b="1" dirty="0"/>
              <a:t>6) por declaración en quiebra; la disolución quedará sin efecto si se celebrare avenimiento o se dispone la conversión;</a:t>
            </a:r>
            <a:br>
              <a:rPr lang="es-AR" sz="2000" b="1" dirty="0"/>
            </a:br>
            <a:br>
              <a:rPr lang="es-AR" sz="2000" b="1" dirty="0"/>
            </a:br>
            <a:r>
              <a:rPr lang="es-AR" b="1" dirty="0"/>
              <a:t>7) por su fusión, en los términos del artículo 82;</a:t>
            </a:r>
            <a:br>
              <a:rPr lang="es-AR" sz="2000" b="1" dirty="0"/>
            </a:br>
            <a:br>
              <a:rPr lang="es-AR" sz="2000" b="1" dirty="0"/>
            </a:br>
            <a:r>
              <a:rPr lang="es-AR" b="1" dirty="0"/>
              <a:t>8) por sanción firme de cancelación de oferta pública o de la cotización de sus acciones; la disolución podrá quedar sin efecto por resolución de asamblea extraordinaria reunida dentro de los SESENTA (60) días, de acuerdo al artículo 244, cuarto párrafo;</a:t>
            </a:r>
            <a:br>
              <a:rPr lang="es-AR" sz="2000" b="1" dirty="0"/>
            </a:br>
            <a:br>
              <a:rPr lang="es-AR" sz="2000" b="1" dirty="0"/>
            </a:br>
            <a:r>
              <a:rPr lang="es-AR" b="1" dirty="0"/>
              <a:t>9) por resolución firme de retiro de la autorización para funcionar si leyes especiales la impusieran en razón del objeto.</a:t>
            </a:r>
          </a:p>
        </p:txBody>
      </p:sp>
      <p:sp>
        <p:nvSpPr>
          <p:cNvPr id="4" name="TextBox 3">
            <a:extLst>
              <a:ext uri="{FF2B5EF4-FFF2-40B4-BE49-F238E27FC236}">
                <a16:creationId xmlns:a16="http://schemas.microsoft.com/office/drawing/2014/main" id="{B1B3E9EC-7E5B-4514-ADBE-2892C75D215A}"/>
              </a:ext>
            </a:extLst>
          </p:cNvPr>
          <p:cNvSpPr txBox="1"/>
          <p:nvPr/>
        </p:nvSpPr>
        <p:spPr>
          <a:xfrm>
            <a:off x="277091" y="180109"/>
            <a:ext cx="11637818" cy="830997"/>
          </a:xfrm>
          <a:prstGeom prst="rect">
            <a:avLst/>
          </a:prstGeom>
          <a:noFill/>
        </p:spPr>
        <p:txBody>
          <a:bodyPr wrap="square" rtlCol="0">
            <a:spAutoFit/>
          </a:bodyPr>
          <a:lstStyle/>
          <a:p>
            <a:pPr algn="ctr"/>
            <a:r>
              <a:rPr lang="es-AR" sz="4800" b="1" dirty="0"/>
              <a:t>Disolución </a:t>
            </a:r>
          </a:p>
        </p:txBody>
      </p:sp>
    </p:spTree>
    <p:extLst>
      <p:ext uri="{BB962C8B-B14F-4D97-AF65-F5344CB8AC3E}">
        <p14:creationId xmlns:p14="http://schemas.microsoft.com/office/powerpoint/2010/main" val="559381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011106"/>
            <a:ext cx="12192000" cy="5846894"/>
          </a:xfrm>
        </p:spPr>
        <p:txBody>
          <a:bodyPr>
            <a:normAutofit lnSpcReduction="10000"/>
          </a:bodyPr>
          <a:lstStyle/>
          <a:p>
            <a:pPr marL="0" indent="0">
              <a:buNone/>
            </a:pPr>
            <a:r>
              <a:rPr lang="es-AR" b="1" dirty="0">
                <a:solidFill>
                  <a:srgbClr val="FFFF00"/>
                </a:solidFill>
              </a:rPr>
              <a:t>Artículo 94 bis: </a:t>
            </a:r>
            <a:r>
              <a:rPr lang="es-AR" b="1" dirty="0"/>
              <a:t>La reducción a uno del número de socios no es causal de disolución, imponiendo la transformación de pleno derecho de las sociedades en comandita, simple o por acciones, y de capital e industria, en sociedad anónima unipersonal, si no se decidiera otra solución en el término de TRES (3) meses.</a:t>
            </a:r>
            <a:endParaRPr lang="es-AR" sz="2000" b="1" dirty="0"/>
          </a:p>
          <a:p>
            <a:pPr marL="0" indent="0">
              <a:buNone/>
            </a:pPr>
            <a:r>
              <a:rPr lang="es-AR" b="1" dirty="0">
                <a:solidFill>
                  <a:srgbClr val="FFFF00"/>
                </a:solidFill>
              </a:rPr>
              <a:t>Art 102: </a:t>
            </a:r>
            <a:r>
              <a:rPr lang="es-AR" b="1" dirty="0"/>
              <a:t>La liquidación de la sociedad está a cargo del órgano de administración, salvo casos especiales o estipulación en contrario.</a:t>
            </a:r>
            <a:endParaRPr lang="es-AR" sz="2000" b="1" dirty="0"/>
          </a:p>
          <a:p>
            <a:pPr marL="0" indent="0">
              <a:buNone/>
            </a:pPr>
            <a:r>
              <a:rPr lang="es-AR" b="1" dirty="0">
                <a:solidFill>
                  <a:srgbClr val="FFFF00"/>
                </a:solidFill>
              </a:rPr>
              <a:t>ARTICULO 103: </a:t>
            </a:r>
            <a:r>
              <a:rPr lang="es-AR" b="1" dirty="0"/>
              <a:t>Los liquidadores están obligados a confeccionar dentro de los treinta (30) días de asumido el cargo un inventario y balance de patrimonio social, que pondrá a disposición de los socios. Estos podrán por mayoría, extender el plazo hasta ciento veinte (120) días.</a:t>
            </a:r>
          </a:p>
          <a:p>
            <a:pPr marL="0" indent="0">
              <a:buNone/>
            </a:pPr>
            <a:r>
              <a:rPr lang="es-AR" b="1" dirty="0">
                <a:solidFill>
                  <a:srgbClr val="FFFF00"/>
                </a:solidFill>
              </a:rPr>
              <a:t>Art 107: </a:t>
            </a:r>
            <a:r>
              <a:rPr lang="es-AR" b="1" dirty="0"/>
              <a:t>Si todas las obligaciones sociales estuvieren suficientemente garantizadas, podrá hacerse partición parcial.</a:t>
            </a:r>
          </a:p>
          <a:p>
            <a:pPr marL="0" indent="0">
              <a:buNone/>
            </a:pPr>
            <a:r>
              <a:rPr lang="es-AR" b="1" dirty="0">
                <a:solidFill>
                  <a:srgbClr val="FFFF00"/>
                </a:solidFill>
              </a:rPr>
              <a:t>Art 109: </a:t>
            </a:r>
            <a:r>
              <a:rPr lang="es-AR" b="1" dirty="0"/>
              <a:t>Extinguido el pasivo social, los liquidadores confeccionarán el balance final y el proyecto de distribución: reembolsarán las partes de capital y, salvo disposición en contrario del contrato, el excedente se distribuirá en proporción a la participación de cada socio en las ganancias.</a:t>
            </a:r>
          </a:p>
          <a:p>
            <a:pPr marL="0" indent="0">
              <a:buNone/>
            </a:pPr>
            <a:r>
              <a:rPr lang="es-AR" b="1" dirty="0">
                <a:solidFill>
                  <a:srgbClr val="FFFF00"/>
                </a:solidFill>
              </a:rPr>
              <a:t>Art 111: </a:t>
            </a:r>
            <a:r>
              <a:rPr lang="es-AR" b="1" dirty="0"/>
              <a:t>El balance final y el proyecto de distribución aprobados se agregarán al legajo de la sociedad en el Registro Público de Comercio, y se procederá a la ejecución.</a:t>
            </a:r>
            <a:endParaRPr lang="es-AR" sz="2000" b="1" dirty="0"/>
          </a:p>
        </p:txBody>
      </p:sp>
      <p:sp>
        <p:nvSpPr>
          <p:cNvPr id="5" name="TextBox 4">
            <a:extLst>
              <a:ext uri="{FF2B5EF4-FFF2-40B4-BE49-F238E27FC236}">
                <a16:creationId xmlns:a16="http://schemas.microsoft.com/office/drawing/2014/main" id="{FA6012CA-A813-40EB-907E-716FEB5A76E4}"/>
              </a:ext>
            </a:extLst>
          </p:cNvPr>
          <p:cNvSpPr txBox="1"/>
          <p:nvPr/>
        </p:nvSpPr>
        <p:spPr>
          <a:xfrm>
            <a:off x="277091" y="180109"/>
            <a:ext cx="11637818" cy="830997"/>
          </a:xfrm>
          <a:prstGeom prst="rect">
            <a:avLst/>
          </a:prstGeom>
          <a:noFill/>
        </p:spPr>
        <p:txBody>
          <a:bodyPr wrap="square" rtlCol="0">
            <a:spAutoFit/>
          </a:bodyPr>
          <a:lstStyle/>
          <a:p>
            <a:pPr algn="ctr"/>
            <a:r>
              <a:rPr lang="es-AR" sz="4800" b="1" dirty="0"/>
              <a:t>Liquidación</a:t>
            </a:r>
          </a:p>
        </p:txBody>
      </p:sp>
    </p:spTree>
    <p:extLst>
      <p:ext uri="{BB962C8B-B14F-4D97-AF65-F5344CB8AC3E}">
        <p14:creationId xmlns:p14="http://schemas.microsoft.com/office/powerpoint/2010/main" val="42373981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0E43ABBC-D082-41A5-B8F3-A290D703B5DD}"/>
              </a:ext>
            </a:extLst>
          </p:cNvPr>
          <p:cNvGraphicFramePr>
            <a:graphicFrameLocks noGrp="1"/>
          </p:cNvGraphicFramePr>
          <p:nvPr>
            <p:ph idx="1"/>
            <p:extLst>
              <p:ext uri="{D42A27DB-BD31-4B8C-83A1-F6EECF244321}">
                <p14:modId xmlns:p14="http://schemas.microsoft.com/office/powerpoint/2010/main" val="3031737976"/>
              </p:ext>
            </p:extLst>
          </p:nvPr>
        </p:nvGraphicFramePr>
        <p:xfrm>
          <a:off x="0" y="1011237"/>
          <a:ext cx="12192000" cy="5611236"/>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3763964855"/>
                    </a:ext>
                  </a:extLst>
                </a:gridCol>
                <a:gridCol w="6096000">
                  <a:extLst>
                    <a:ext uri="{9D8B030D-6E8A-4147-A177-3AD203B41FA5}">
                      <a16:colId xmlns:a16="http://schemas.microsoft.com/office/drawing/2014/main" val="1784741276"/>
                    </a:ext>
                  </a:extLst>
                </a:gridCol>
              </a:tblGrid>
              <a:tr h="1870412">
                <a:tc>
                  <a:txBody>
                    <a:bodyPr/>
                    <a:lstStyle/>
                    <a:p>
                      <a:pPr algn="ctr"/>
                      <a:r>
                        <a:rPr lang="es-AR" b="1" dirty="0"/>
                        <a:t>DE PERSONAS O DE INTERES</a:t>
                      </a:r>
                    </a:p>
                  </a:txBody>
                  <a:tcPr anchor="ctr"/>
                </a:tc>
                <a:tc>
                  <a:txBody>
                    <a:bodyPr/>
                    <a:lstStyle/>
                    <a:p>
                      <a:pPr algn="ctr"/>
                      <a:r>
                        <a:rPr lang="es-AR" b="1" dirty="0"/>
                        <a:t>SOCIEDAD COLECTIVA</a:t>
                      </a:r>
                    </a:p>
                    <a:p>
                      <a:pPr algn="ctr"/>
                      <a:r>
                        <a:rPr lang="es-AR" b="1" dirty="0"/>
                        <a:t>SOCIEDAD EN COMANDITA SIMPLE</a:t>
                      </a:r>
                    </a:p>
                    <a:p>
                      <a:pPr algn="ctr"/>
                      <a:r>
                        <a:rPr lang="es-AR" b="1" dirty="0"/>
                        <a:t>SOCIEDAD DE CAPITAL E INDUSTRIA</a:t>
                      </a:r>
                    </a:p>
                    <a:p>
                      <a:pPr algn="ctr"/>
                      <a:r>
                        <a:rPr lang="es-AR" b="1" dirty="0"/>
                        <a:t>SOCIEDAD ACCIDENTAL</a:t>
                      </a:r>
                    </a:p>
                  </a:txBody>
                  <a:tcPr anchor="ctr"/>
                </a:tc>
                <a:extLst>
                  <a:ext uri="{0D108BD9-81ED-4DB2-BD59-A6C34878D82A}">
                    <a16:rowId xmlns:a16="http://schemas.microsoft.com/office/drawing/2014/main" val="1110128850"/>
                  </a:ext>
                </a:extLst>
              </a:tr>
              <a:tr h="1870412">
                <a:tc>
                  <a:txBody>
                    <a:bodyPr/>
                    <a:lstStyle/>
                    <a:p>
                      <a:pPr algn="ctr"/>
                      <a:r>
                        <a:rPr lang="es-AR" b="1" dirty="0"/>
                        <a:t>POR CUOTAS</a:t>
                      </a:r>
                    </a:p>
                  </a:txBody>
                  <a:tcPr anchor="ctr"/>
                </a:tc>
                <a:tc>
                  <a:txBody>
                    <a:bodyPr/>
                    <a:lstStyle/>
                    <a:p>
                      <a:pPr algn="ctr"/>
                      <a:r>
                        <a:rPr lang="es-AR" b="1" dirty="0"/>
                        <a:t>SOCIEDAD DE RESPONSABILIDAD LIMITADA</a:t>
                      </a:r>
                    </a:p>
                  </a:txBody>
                  <a:tcPr anchor="ctr"/>
                </a:tc>
                <a:extLst>
                  <a:ext uri="{0D108BD9-81ED-4DB2-BD59-A6C34878D82A}">
                    <a16:rowId xmlns:a16="http://schemas.microsoft.com/office/drawing/2014/main" val="396714954"/>
                  </a:ext>
                </a:extLst>
              </a:tr>
              <a:tr h="1870412">
                <a:tc>
                  <a:txBody>
                    <a:bodyPr/>
                    <a:lstStyle/>
                    <a:p>
                      <a:pPr algn="ctr"/>
                      <a:r>
                        <a:rPr lang="es-AR" b="1" dirty="0"/>
                        <a:t>POR ACCIONES (ESCRITURA 100% PUBLICA)</a:t>
                      </a:r>
                    </a:p>
                  </a:txBody>
                  <a:tcPr anchor="ctr"/>
                </a:tc>
                <a:tc>
                  <a:txBody>
                    <a:bodyPr/>
                    <a:lstStyle/>
                    <a:p>
                      <a:pPr algn="ctr"/>
                      <a:r>
                        <a:rPr lang="es-AR" b="1" dirty="0"/>
                        <a:t>SOCIEDAD ANONIMA</a:t>
                      </a:r>
                    </a:p>
                    <a:p>
                      <a:pPr algn="ctr"/>
                      <a:r>
                        <a:rPr lang="es-AR" b="1" dirty="0"/>
                        <a:t>SOCIEDAD UNIPERSONAL</a:t>
                      </a:r>
                    </a:p>
                    <a:p>
                      <a:pPr algn="ctr"/>
                      <a:r>
                        <a:rPr lang="es-AR" b="1" dirty="0"/>
                        <a:t>SOCIEDAD EN COMANDITA POR ACCIONES</a:t>
                      </a:r>
                    </a:p>
                    <a:p>
                      <a:pPr algn="ctr"/>
                      <a:r>
                        <a:rPr lang="es-AR" b="1" dirty="0"/>
                        <a:t>SOCIEDAD POR ACCIONES SIMPLIFICADAS</a:t>
                      </a:r>
                    </a:p>
                  </a:txBody>
                  <a:tcPr anchor="ctr"/>
                </a:tc>
                <a:extLst>
                  <a:ext uri="{0D108BD9-81ED-4DB2-BD59-A6C34878D82A}">
                    <a16:rowId xmlns:a16="http://schemas.microsoft.com/office/drawing/2014/main" val="2823456648"/>
                  </a:ext>
                </a:extLst>
              </a:tr>
            </a:tbl>
          </a:graphicData>
        </a:graphic>
      </p:graphicFrame>
      <p:sp>
        <p:nvSpPr>
          <p:cNvPr id="5" name="TextBox 4">
            <a:extLst>
              <a:ext uri="{FF2B5EF4-FFF2-40B4-BE49-F238E27FC236}">
                <a16:creationId xmlns:a16="http://schemas.microsoft.com/office/drawing/2014/main" id="{FA6012CA-A813-40EB-907E-716FEB5A76E4}"/>
              </a:ext>
            </a:extLst>
          </p:cNvPr>
          <p:cNvSpPr txBox="1"/>
          <p:nvPr/>
        </p:nvSpPr>
        <p:spPr>
          <a:xfrm>
            <a:off x="277091" y="180109"/>
            <a:ext cx="11637818" cy="830997"/>
          </a:xfrm>
          <a:prstGeom prst="rect">
            <a:avLst/>
          </a:prstGeom>
          <a:noFill/>
        </p:spPr>
        <p:txBody>
          <a:bodyPr wrap="square" rtlCol="0">
            <a:spAutoFit/>
          </a:bodyPr>
          <a:lstStyle/>
          <a:p>
            <a:pPr algn="ctr"/>
            <a:r>
              <a:rPr lang="es-AR" sz="4800" b="1" dirty="0"/>
              <a:t>Tipos Societarios</a:t>
            </a:r>
          </a:p>
        </p:txBody>
      </p:sp>
    </p:spTree>
    <p:extLst>
      <p:ext uri="{BB962C8B-B14F-4D97-AF65-F5344CB8AC3E}">
        <p14:creationId xmlns:p14="http://schemas.microsoft.com/office/powerpoint/2010/main" val="2285624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6012CA-A813-40EB-907E-716FEB5A76E4}"/>
              </a:ext>
            </a:extLst>
          </p:cNvPr>
          <p:cNvSpPr txBox="1"/>
          <p:nvPr/>
        </p:nvSpPr>
        <p:spPr>
          <a:xfrm>
            <a:off x="415636" y="318654"/>
            <a:ext cx="11637818" cy="830997"/>
          </a:xfrm>
          <a:prstGeom prst="rect">
            <a:avLst/>
          </a:prstGeom>
          <a:noFill/>
        </p:spPr>
        <p:txBody>
          <a:bodyPr wrap="square" rtlCol="0">
            <a:spAutoFit/>
          </a:bodyPr>
          <a:lstStyle/>
          <a:p>
            <a:pPr algn="ctr"/>
            <a:r>
              <a:rPr lang="es-AR" sz="4800" b="1" dirty="0"/>
              <a:t>Sociedades Extranjeras</a:t>
            </a:r>
          </a:p>
        </p:txBody>
      </p:sp>
      <p:sp>
        <p:nvSpPr>
          <p:cNvPr id="4" name="Content Placeholder 3">
            <a:extLst>
              <a:ext uri="{FF2B5EF4-FFF2-40B4-BE49-F238E27FC236}">
                <a16:creationId xmlns:a16="http://schemas.microsoft.com/office/drawing/2014/main" id="{27423571-6CD6-4201-AE20-DA82AE95A2B1}"/>
              </a:ext>
            </a:extLst>
          </p:cNvPr>
          <p:cNvSpPr>
            <a:spLocks noGrp="1"/>
          </p:cNvSpPr>
          <p:nvPr>
            <p:ph idx="1"/>
          </p:nvPr>
        </p:nvSpPr>
        <p:spPr>
          <a:xfrm>
            <a:off x="0" y="1274618"/>
            <a:ext cx="12192000" cy="5583382"/>
          </a:xfrm>
        </p:spPr>
        <p:txBody>
          <a:bodyPr>
            <a:normAutofit fontScale="92500"/>
          </a:bodyPr>
          <a:lstStyle/>
          <a:p>
            <a:pPr marL="0" indent="0">
              <a:buNone/>
            </a:pPr>
            <a:r>
              <a:rPr lang="es-AR" b="1" dirty="0">
                <a:solidFill>
                  <a:srgbClr val="FFFF00"/>
                </a:solidFill>
              </a:rPr>
              <a:t>Art 118: </a:t>
            </a:r>
            <a:r>
              <a:rPr lang="es-AR" b="1" dirty="0"/>
              <a:t>La sociedad constituida en el extranjero se rige en cuanto a su existencia y formas por las leyes del lugar de constitución.</a:t>
            </a:r>
          </a:p>
          <a:p>
            <a:pPr marL="0" indent="0">
              <a:buNone/>
            </a:pPr>
            <a:r>
              <a:rPr lang="es-AR" b="1" dirty="0">
                <a:solidFill>
                  <a:srgbClr val="FFFF00"/>
                </a:solidFill>
              </a:rPr>
              <a:t>Ejercicio habitual.</a:t>
            </a:r>
          </a:p>
          <a:p>
            <a:pPr marL="0" indent="0">
              <a:buNone/>
            </a:pPr>
            <a:r>
              <a:rPr lang="es-AR" b="1" dirty="0"/>
              <a:t>Para el ejercicio habitual de actos comprendidos en su objeto social, establecer sucursal asiento o cualquier otra especie de representación permanente, debe:</a:t>
            </a:r>
          </a:p>
          <a:p>
            <a:pPr marL="0" indent="0">
              <a:buNone/>
            </a:pPr>
            <a:r>
              <a:rPr lang="es-AR" b="1" dirty="0"/>
              <a:t>1) Acreditar la existencia de la sociedad con arreglo a las leyes de su país.</a:t>
            </a:r>
          </a:p>
          <a:p>
            <a:pPr marL="0" indent="0">
              <a:buNone/>
            </a:pPr>
            <a:r>
              <a:rPr lang="es-AR" b="1" dirty="0"/>
              <a:t>2) Fijar un domicilio en la República, cumpliendo con la publicación e inscripción exigidas por esta ley para las sociedades que se constituyan en la República;</a:t>
            </a:r>
          </a:p>
          <a:p>
            <a:pPr marL="0" indent="0">
              <a:buNone/>
            </a:pPr>
            <a:r>
              <a:rPr lang="es-AR" b="1" dirty="0"/>
              <a:t>3) Justificar la decisión de crear dicha representación y designar la persona a cuyo cargo ella estará.</a:t>
            </a:r>
          </a:p>
          <a:p>
            <a:pPr marL="0" indent="0">
              <a:buNone/>
            </a:pPr>
            <a:r>
              <a:rPr lang="es-AR" b="1" dirty="0"/>
              <a:t>Si se tratare de una sucursal se determinará además el capital que se le asigne cuando corresponda por leyes especiales.</a:t>
            </a:r>
          </a:p>
          <a:p>
            <a:pPr marL="0" indent="0">
              <a:buNone/>
            </a:pPr>
            <a:r>
              <a:rPr lang="es-AR" b="1" dirty="0">
                <a:solidFill>
                  <a:srgbClr val="FFFF00"/>
                </a:solidFill>
              </a:rPr>
              <a:t>Art 119: Tipo desconocido.</a:t>
            </a:r>
          </a:p>
          <a:p>
            <a:pPr marL="0" indent="0">
              <a:buNone/>
            </a:pPr>
            <a:r>
              <a:rPr lang="es-AR" b="1" dirty="0"/>
              <a:t>El artículo 118 se aplicará a la sociedad constituida en otro Estado bajo un tipo desconocido por las leyes de la República. Corresponde al Juez de la inscripción determinar las formalidades a cumplirse en cada caso, con sujeción al criterio del máximo rigor previsto en la presente ley.</a:t>
            </a:r>
          </a:p>
          <a:p>
            <a:endParaRPr lang="es-AR" b="1" dirty="0"/>
          </a:p>
        </p:txBody>
      </p:sp>
    </p:spTree>
    <p:extLst>
      <p:ext uri="{BB962C8B-B14F-4D97-AF65-F5344CB8AC3E}">
        <p14:creationId xmlns:p14="http://schemas.microsoft.com/office/powerpoint/2010/main" val="4082880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6012CA-A813-40EB-907E-716FEB5A76E4}"/>
              </a:ext>
            </a:extLst>
          </p:cNvPr>
          <p:cNvSpPr txBox="1"/>
          <p:nvPr/>
        </p:nvSpPr>
        <p:spPr>
          <a:xfrm>
            <a:off x="415636" y="318654"/>
            <a:ext cx="11637818" cy="830997"/>
          </a:xfrm>
          <a:prstGeom prst="rect">
            <a:avLst/>
          </a:prstGeom>
          <a:noFill/>
        </p:spPr>
        <p:txBody>
          <a:bodyPr wrap="square" rtlCol="0">
            <a:spAutoFit/>
          </a:bodyPr>
          <a:lstStyle/>
          <a:p>
            <a:pPr algn="ctr"/>
            <a:r>
              <a:rPr lang="es-AR" sz="4800" b="1" dirty="0"/>
              <a:t>Sociedades Colectivas</a:t>
            </a:r>
          </a:p>
        </p:txBody>
      </p:sp>
      <p:sp>
        <p:nvSpPr>
          <p:cNvPr id="4" name="Content Placeholder 3">
            <a:extLst>
              <a:ext uri="{FF2B5EF4-FFF2-40B4-BE49-F238E27FC236}">
                <a16:creationId xmlns:a16="http://schemas.microsoft.com/office/drawing/2014/main" id="{27423571-6CD6-4201-AE20-DA82AE95A2B1}"/>
              </a:ext>
            </a:extLst>
          </p:cNvPr>
          <p:cNvSpPr>
            <a:spLocks noGrp="1"/>
          </p:cNvSpPr>
          <p:nvPr>
            <p:ph idx="1"/>
          </p:nvPr>
        </p:nvSpPr>
        <p:spPr>
          <a:xfrm>
            <a:off x="0" y="1274618"/>
            <a:ext cx="12192000" cy="5583382"/>
          </a:xfrm>
        </p:spPr>
        <p:txBody>
          <a:bodyPr>
            <a:normAutofit lnSpcReduction="10000"/>
          </a:bodyPr>
          <a:lstStyle/>
          <a:p>
            <a:pPr marL="0" indent="0">
              <a:buNone/>
            </a:pPr>
            <a:r>
              <a:rPr lang="es-AR" b="1" dirty="0">
                <a:solidFill>
                  <a:srgbClr val="FFFF00"/>
                </a:solidFill>
              </a:rPr>
              <a:t>Tipo: </a:t>
            </a:r>
            <a:r>
              <a:rPr lang="es-AR" b="1" dirty="0"/>
              <a:t>de personas o de interés.</a:t>
            </a:r>
          </a:p>
          <a:p>
            <a:pPr marL="0" indent="0">
              <a:buNone/>
            </a:pPr>
            <a:r>
              <a:rPr lang="es-AR" b="1" dirty="0">
                <a:solidFill>
                  <a:srgbClr val="FFFF00"/>
                </a:solidFill>
              </a:rPr>
              <a:t>Responsabilidad: </a:t>
            </a:r>
            <a:r>
              <a:rPr lang="es-AR" b="1" dirty="0"/>
              <a:t>subsidiaria, ilimitada y solidaria.</a:t>
            </a:r>
          </a:p>
          <a:p>
            <a:pPr marL="0" indent="0">
              <a:buNone/>
            </a:pPr>
            <a:r>
              <a:rPr lang="es-AR" b="1" dirty="0">
                <a:solidFill>
                  <a:srgbClr val="FFFF00"/>
                </a:solidFill>
              </a:rPr>
              <a:t>Nombre: </a:t>
            </a:r>
            <a:r>
              <a:rPr lang="es-AR" b="1" dirty="0"/>
              <a:t>Razón/Denominación Social.</a:t>
            </a:r>
          </a:p>
          <a:p>
            <a:pPr marL="0" indent="0">
              <a:buNone/>
            </a:pPr>
            <a:r>
              <a:rPr lang="es-AR" b="1" dirty="0">
                <a:solidFill>
                  <a:srgbClr val="FFFF00"/>
                </a:solidFill>
              </a:rPr>
              <a:t>Tipificación Social: </a:t>
            </a:r>
            <a:r>
              <a:rPr lang="es-AR" b="1" dirty="0"/>
              <a:t>S.C.</a:t>
            </a:r>
          </a:p>
          <a:p>
            <a:pPr marL="0" indent="0">
              <a:buNone/>
            </a:pPr>
            <a:r>
              <a:rPr lang="es-AR" b="1" dirty="0">
                <a:solidFill>
                  <a:srgbClr val="FFFF00"/>
                </a:solidFill>
              </a:rPr>
              <a:t>Órganos: </a:t>
            </a:r>
            <a:r>
              <a:rPr lang="es-AR" b="1" dirty="0"/>
              <a:t>Administración, Asamblea y Fiscalización. </a:t>
            </a:r>
          </a:p>
          <a:p>
            <a:pPr marL="0" indent="0">
              <a:buNone/>
            </a:pPr>
            <a:r>
              <a:rPr lang="es-AR" b="1" dirty="0">
                <a:solidFill>
                  <a:srgbClr val="FFFF00"/>
                </a:solidFill>
              </a:rPr>
              <a:t>Administración.</a:t>
            </a:r>
          </a:p>
          <a:p>
            <a:pPr marL="0" indent="0">
              <a:buNone/>
            </a:pPr>
            <a:r>
              <a:rPr lang="es-AR" b="1" dirty="0">
                <a:solidFill>
                  <a:srgbClr val="FFFF00"/>
                </a:solidFill>
              </a:rPr>
              <a:t>Art 127: </a:t>
            </a:r>
            <a:r>
              <a:rPr lang="es-AR" b="1" dirty="0"/>
              <a:t>El contrato regulará el régimen de administración. En su defecto administrará cualquiera de los socios indistintamente.</a:t>
            </a:r>
          </a:p>
          <a:p>
            <a:pPr marL="0" indent="0">
              <a:buNone/>
            </a:pPr>
            <a:r>
              <a:rPr lang="es-AR" b="1" dirty="0">
                <a:solidFill>
                  <a:srgbClr val="FFFF00"/>
                </a:solidFill>
              </a:rPr>
              <a:t>Art 128: </a:t>
            </a:r>
            <a:r>
              <a:rPr lang="es-AR" b="1" dirty="0"/>
              <a:t>Si se encargara la administración a varios socios sin determinar sus funciones, ni expresar que el uno no podrá obrar sin el otro, se entiende que pueden realizar indistintamente cualquier acto de la administración.</a:t>
            </a:r>
          </a:p>
          <a:p>
            <a:pPr marL="0" indent="0">
              <a:buNone/>
            </a:pPr>
            <a:r>
              <a:rPr lang="es-AR" b="1" dirty="0"/>
              <a:t>Si se ha estipulado que nada puede hacer el uno sin el otro, ninguno puede obrar individualmente, aun en el caso de que el coadministrador se hallare en la imposibilidad de actuar, sin perjuicio de la aplicación del artículo 58 (administración por contrato).</a:t>
            </a:r>
          </a:p>
          <a:p>
            <a:pPr marL="0" indent="0">
              <a:buNone/>
            </a:pPr>
            <a:endParaRPr lang="es-AR" b="1" dirty="0"/>
          </a:p>
        </p:txBody>
      </p:sp>
    </p:spTree>
    <p:extLst>
      <p:ext uri="{BB962C8B-B14F-4D97-AF65-F5344CB8AC3E}">
        <p14:creationId xmlns:p14="http://schemas.microsoft.com/office/powerpoint/2010/main" val="38571407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6012CA-A813-40EB-907E-716FEB5A76E4}"/>
              </a:ext>
            </a:extLst>
          </p:cNvPr>
          <p:cNvSpPr txBox="1"/>
          <p:nvPr/>
        </p:nvSpPr>
        <p:spPr>
          <a:xfrm>
            <a:off x="277091" y="318654"/>
            <a:ext cx="11637818" cy="830997"/>
          </a:xfrm>
          <a:prstGeom prst="rect">
            <a:avLst/>
          </a:prstGeom>
          <a:noFill/>
        </p:spPr>
        <p:txBody>
          <a:bodyPr wrap="square" rtlCol="0">
            <a:spAutoFit/>
          </a:bodyPr>
          <a:lstStyle/>
          <a:p>
            <a:pPr algn="ctr"/>
            <a:r>
              <a:rPr lang="es-AR" sz="4800" b="1" dirty="0"/>
              <a:t>Sociedades en Comandita Simple</a:t>
            </a:r>
          </a:p>
        </p:txBody>
      </p:sp>
      <p:sp>
        <p:nvSpPr>
          <p:cNvPr id="6" name="Content Placeholder 3">
            <a:extLst>
              <a:ext uri="{FF2B5EF4-FFF2-40B4-BE49-F238E27FC236}">
                <a16:creationId xmlns:a16="http://schemas.microsoft.com/office/drawing/2014/main" id="{7FF9B999-9881-4D56-884B-F20170F2C7C1}"/>
              </a:ext>
            </a:extLst>
          </p:cNvPr>
          <p:cNvSpPr>
            <a:spLocks noGrp="1"/>
          </p:cNvSpPr>
          <p:nvPr>
            <p:ph idx="1"/>
          </p:nvPr>
        </p:nvSpPr>
        <p:spPr>
          <a:xfrm>
            <a:off x="0" y="1274618"/>
            <a:ext cx="12192000" cy="5583382"/>
          </a:xfrm>
        </p:spPr>
        <p:txBody>
          <a:bodyPr>
            <a:normAutofit/>
          </a:bodyPr>
          <a:lstStyle/>
          <a:p>
            <a:pPr marL="0" indent="0">
              <a:buNone/>
            </a:pPr>
            <a:r>
              <a:rPr lang="es-AR" b="1" dirty="0">
                <a:solidFill>
                  <a:srgbClr val="FFFF00"/>
                </a:solidFill>
              </a:rPr>
              <a:t>Tipo: </a:t>
            </a:r>
            <a:r>
              <a:rPr lang="es-AR" b="1" dirty="0"/>
              <a:t>de personas o de interés.</a:t>
            </a:r>
          </a:p>
          <a:p>
            <a:pPr marL="0" indent="0">
              <a:buNone/>
            </a:pPr>
            <a:r>
              <a:rPr lang="es-AR" b="1" dirty="0">
                <a:solidFill>
                  <a:srgbClr val="FFFF00"/>
                </a:solidFill>
              </a:rPr>
              <a:t>Socios: </a:t>
            </a:r>
            <a:r>
              <a:rPr lang="es-AR" b="1" dirty="0"/>
              <a:t>Comanditados y Comanditarios</a:t>
            </a:r>
          </a:p>
          <a:p>
            <a:pPr marL="0" indent="0">
              <a:buNone/>
            </a:pPr>
            <a:r>
              <a:rPr lang="es-AR" b="1" dirty="0">
                <a:solidFill>
                  <a:srgbClr val="FFFF00"/>
                </a:solidFill>
              </a:rPr>
              <a:t>Responsabilidad: </a:t>
            </a:r>
          </a:p>
          <a:p>
            <a:r>
              <a:rPr lang="es-AR" b="1" dirty="0">
                <a:solidFill>
                  <a:srgbClr val="FFFF00"/>
                </a:solidFill>
              </a:rPr>
              <a:t>Comanditado: </a:t>
            </a:r>
            <a:r>
              <a:rPr lang="es-AR" b="1" dirty="0"/>
              <a:t>subsidiaria, ilimitada y solidaria.</a:t>
            </a:r>
          </a:p>
          <a:p>
            <a:r>
              <a:rPr lang="es-AR" b="1" dirty="0">
                <a:solidFill>
                  <a:srgbClr val="FFFF00"/>
                </a:solidFill>
              </a:rPr>
              <a:t>Comanditario: </a:t>
            </a:r>
            <a:r>
              <a:rPr lang="es-AR" b="1" dirty="0"/>
              <a:t>obligación de dar.</a:t>
            </a:r>
          </a:p>
          <a:p>
            <a:pPr marL="0" indent="0">
              <a:buNone/>
            </a:pPr>
            <a:r>
              <a:rPr lang="es-AR" b="1" dirty="0">
                <a:solidFill>
                  <a:srgbClr val="FFFF00"/>
                </a:solidFill>
              </a:rPr>
              <a:t>Nombre: </a:t>
            </a:r>
            <a:r>
              <a:rPr lang="es-AR" b="1" dirty="0"/>
              <a:t>Razón/Denominación Social.</a:t>
            </a:r>
          </a:p>
          <a:p>
            <a:pPr marL="0" indent="0">
              <a:buNone/>
            </a:pPr>
            <a:r>
              <a:rPr lang="es-AR" b="1" dirty="0">
                <a:solidFill>
                  <a:srgbClr val="FFFF00"/>
                </a:solidFill>
              </a:rPr>
              <a:t>Tipificación Social: </a:t>
            </a:r>
            <a:r>
              <a:rPr lang="es-AR" b="1" dirty="0"/>
              <a:t>S.C.S.</a:t>
            </a:r>
          </a:p>
          <a:p>
            <a:pPr marL="0" indent="0">
              <a:buNone/>
            </a:pPr>
            <a:r>
              <a:rPr lang="es-AR" b="1" dirty="0">
                <a:solidFill>
                  <a:srgbClr val="FFFF00"/>
                </a:solidFill>
              </a:rPr>
              <a:t>Órganos: </a:t>
            </a:r>
            <a:r>
              <a:rPr lang="es-AR" b="1" dirty="0"/>
              <a:t>Administración, Asamblea y Fiscalización. </a:t>
            </a:r>
          </a:p>
          <a:p>
            <a:pPr marL="0" indent="0">
              <a:buNone/>
            </a:pPr>
            <a:endParaRPr lang="es-AR" b="1" dirty="0"/>
          </a:p>
          <a:p>
            <a:pPr marL="0" indent="0">
              <a:buNone/>
            </a:pPr>
            <a:r>
              <a:rPr lang="es-AR" b="1" dirty="0">
                <a:solidFill>
                  <a:srgbClr val="FFFF00"/>
                </a:solidFill>
              </a:rPr>
              <a:t>Art 136: </a:t>
            </a:r>
            <a:r>
              <a:rPr lang="es-AR" b="1" dirty="0"/>
              <a:t>La administración y representación de la sociedad es ejercida por los socios comanditados o terceros que se designen, y se aplicarán las normas sobre administración de las sociedades colectivas.</a:t>
            </a:r>
          </a:p>
        </p:txBody>
      </p:sp>
    </p:spTree>
    <p:extLst>
      <p:ext uri="{BB962C8B-B14F-4D97-AF65-F5344CB8AC3E}">
        <p14:creationId xmlns:p14="http://schemas.microsoft.com/office/powerpoint/2010/main" val="22448640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6012CA-A813-40EB-907E-716FEB5A76E4}"/>
              </a:ext>
            </a:extLst>
          </p:cNvPr>
          <p:cNvSpPr txBox="1"/>
          <p:nvPr/>
        </p:nvSpPr>
        <p:spPr>
          <a:xfrm>
            <a:off x="415636" y="318654"/>
            <a:ext cx="11637818" cy="830997"/>
          </a:xfrm>
          <a:prstGeom prst="rect">
            <a:avLst/>
          </a:prstGeom>
          <a:noFill/>
        </p:spPr>
        <p:txBody>
          <a:bodyPr wrap="square" rtlCol="0">
            <a:spAutoFit/>
          </a:bodyPr>
          <a:lstStyle/>
          <a:p>
            <a:pPr algn="ctr"/>
            <a:r>
              <a:rPr lang="es-AR" sz="4800" b="1" dirty="0"/>
              <a:t>Sociedades de Capital e Industria</a:t>
            </a:r>
          </a:p>
        </p:txBody>
      </p:sp>
      <p:sp>
        <p:nvSpPr>
          <p:cNvPr id="6" name="Content Placeholder 3">
            <a:extLst>
              <a:ext uri="{FF2B5EF4-FFF2-40B4-BE49-F238E27FC236}">
                <a16:creationId xmlns:a16="http://schemas.microsoft.com/office/drawing/2014/main" id="{F80608B0-6F50-4B20-912D-E484699FB5D8}"/>
              </a:ext>
            </a:extLst>
          </p:cNvPr>
          <p:cNvSpPr>
            <a:spLocks noGrp="1"/>
          </p:cNvSpPr>
          <p:nvPr>
            <p:ph idx="1"/>
          </p:nvPr>
        </p:nvSpPr>
        <p:spPr>
          <a:xfrm>
            <a:off x="0" y="1274618"/>
            <a:ext cx="12192000" cy="5583382"/>
          </a:xfrm>
        </p:spPr>
        <p:txBody>
          <a:bodyPr>
            <a:normAutofit/>
          </a:bodyPr>
          <a:lstStyle/>
          <a:p>
            <a:pPr marL="0" indent="0">
              <a:buNone/>
            </a:pPr>
            <a:r>
              <a:rPr lang="es-AR" b="1" dirty="0">
                <a:solidFill>
                  <a:srgbClr val="FFFF00"/>
                </a:solidFill>
              </a:rPr>
              <a:t>Tipo: </a:t>
            </a:r>
            <a:r>
              <a:rPr lang="es-AR" b="1" dirty="0"/>
              <a:t>de personas o de interés.</a:t>
            </a:r>
          </a:p>
          <a:p>
            <a:pPr marL="0" indent="0">
              <a:buNone/>
            </a:pPr>
            <a:r>
              <a:rPr lang="es-AR" b="1" dirty="0">
                <a:solidFill>
                  <a:srgbClr val="FFFF00"/>
                </a:solidFill>
              </a:rPr>
              <a:t>Socios: </a:t>
            </a:r>
            <a:r>
              <a:rPr lang="es-AR" b="1" dirty="0"/>
              <a:t>Comanditados y Comanditarios</a:t>
            </a:r>
          </a:p>
          <a:p>
            <a:pPr marL="0" indent="0">
              <a:buNone/>
            </a:pPr>
            <a:r>
              <a:rPr lang="es-AR" b="1" dirty="0">
                <a:solidFill>
                  <a:srgbClr val="FFFF00"/>
                </a:solidFill>
              </a:rPr>
              <a:t>Responsabilidad: </a:t>
            </a:r>
          </a:p>
          <a:p>
            <a:r>
              <a:rPr lang="es-AR" b="1" dirty="0">
                <a:solidFill>
                  <a:srgbClr val="FFFF00"/>
                </a:solidFill>
              </a:rPr>
              <a:t>Capitalistas: </a:t>
            </a:r>
            <a:r>
              <a:rPr lang="es-AR" b="1" dirty="0"/>
              <a:t>subsidiaria, ilimitada y solidaria.</a:t>
            </a:r>
          </a:p>
          <a:p>
            <a:r>
              <a:rPr lang="es-AR" b="1" dirty="0">
                <a:solidFill>
                  <a:srgbClr val="FFFF00"/>
                </a:solidFill>
              </a:rPr>
              <a:t>Industriales: </a:t>
            </a:r>
            <a:r>
              <a:rPr lang="es-AR" b="1" dirty="0"/>
              <a:t>obligación de hacer.</a:t>
            </a:r>
          </a:p>
          <a:p>
            <a:pPr marL="0" indent="0">
              <a:buNone/>
            </a:pPr>
            <a:r>
              <a:rPr lang="es-AR" b="1" dirty="0">
                <a:solidFill>
                  <a:srgbClr val="FFFF00"/>
                </a:solidFill>
              </a:rPr>
              <a:t>Nombre: </a:t>
            </a:r>
            <a:r>
              <a:rPr lang="es-AR" b="1" dirty="0"/>
              <a:t>Razón/Denominación Social.</a:t>
            </a:r>
          </a:p>
          <a:p>
            <a:pPr marL="0" indent="0">
              <a:buNone/>
            </a:pPr>
            <a:r>
              <a:rPr lang="es-AR" b="1" dirty="0">
                <a:solidFill>
                  <a:srgbClr val="FFFF00"/>
                </a:solidFill>
              </a:rPr>
              <a:t>Tipificación Social: </a:t>
            </a:r>
            <a:r>
              <a:rPr lang="es-AR" b="1" dirty="0"/>
              <a:t>S.C.I.</a:t>
            </a:r>
          </a:p>
          <a:p>
            <a:pPr marL="0" indent="0">
              <a:buNone/>
            </a:pPr>
            <a:r>
              <a:rPr lang="es-AR" b="1" dirty="0">
                <a:solidFill>
                  <a:srgbClr val="FFFF00"/>
                </a:solidFill>
              </a:rPr>
              <a:t>Órganos: </a:t>
            </a:r>
            <a:r>
              <a:rPr lang="es-AR" b="1" dirty="0"/>
              <a:t>Administración, Asamblea y Fiscalización. </a:t>
            </a:r>
          </a:p>
          <a:p>
            <a:pPr marL="0" indent="0">
              <a:buNone/>
            </a:pPr>
            <a:endParaRPr lang="es-AR" b="1" dirty="0"/>
          </a:p>
          <a:p>
            <a:pPr marL="0" indent="0">
              <a:buNone/>
            </a:pPr>
            <a:r>
              <a:rPr lang="es-AR" b="1" dirty="0">
                <a:solidFill>
                  <a:srgbClr val="FFFF00"/>
                </a:solidFill>
              </a:rPr>
              <a:t>Art 143: </a:t>
            </a:r>
            <a:r>
              <a:rPr lang="es-AR" b="1" dirty="0"/>
              <a:t>La representación y administración de la sociedad podrá ejercerse por cualquiera de los socios.</a:t>
            </a:r>
          </a:p>
        </p:txBody>
      </p:sp>
    </p:spTree>
    <p:extLst>
      <p:ext uri="{BB962C8B-B14F-4D97-AF65-F5344CB8AC3E}">
        <p14:creationId xmlns:p14="http://schemas.microsoft.com/office/powerpoint/2010/main" val="1799602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6012CA-A813-40EB-907E-716FEB5A76E4}"/>
              </a:ext>
            </a:extLst>
          </p:cNvPr>
          <p:cNvSpPr txBox="1"/>
          <p:nvPr/>
        </p:nvSpPr>
        <p:spPr>
          <a:xfrm>
            <a:off x="415636" y="318654"/>
            <a:ext cx="11637818" cy="830997"/>
          </a:xfrm>
          <a:prstGeom prst="rect">
            <a:avLst/>
          </a:prstGeom>
          <a:noFill/>
        </p:spPr>
        <p:txBody>
          <a:bodyPr wrap="square" rtlCol="0">
            <a:spAutoFit/>
          </a:bodyPr>
          <a:lstStyle/>
          <a:p>
            <a:pPr algn="ctr"/>
            <a:r>
              <a:rPr lang="es-AR" sz="4800" b="1" dirty="0"/>
              <a:t>Sociedades Accidentales</a:t>
            </a:r>
          </a:p>
        </p:txBody>
      </p:sp>
      <p:sp>
        <p:nvSpPr>
          <p:cNvPr id="4" name="Content Placeholder 3">
            <a:extLst>
              <a:ext uri="{FF2B5EF4-FFF2-40B4-BE49-F238E27FC236}">
                <a16:creationId xmlns:a16="http://schemas.microsoft.com/office/drawing/2014/main" id="{27423571-6CD6-4201-AE20-DA82AE95A2B1}"/>
              </a:ext>
            </a:extLst>
          </p:cNvPr>
          <p:cNvSpPr>
            <a:spLocks noGrp="1"/>
          </p:cNvSpPr>
          <p:nvPr>
            <p:ph idx="1"/>
          </p:nvPr>
        </p:nvSpPr>
        <p:spPr>
          <a:xfrm>
            <a:off x="0" y="1274618"/>
            <a:ext cx="12192000" cy="5583382"/>
          </a:xfrm>
        </p:spPr>
        <p:txBody>
          <a:bodyPr>
            <a:normAutofit/>
          </a:bodyPr>
          <a:lstStyle/>
          <a:p>
            <a:pPr marL="0" indent="0">
              <a:buNone/>
            </a:pPr>
            <a:r>
              <a:rPr lang="es-AR" b="1" dirty="0"/>
              <a:t>Son formas de organización empresarial en la que dos o más personas se unen para realizar un negocio sin formalizar legalmente una sociedad. Aunque carece de registro legal, esta asociación puede tener implicaciones legales y puede generar derechos y responsabilidades entre los involucrados.</a:t>
            </a:r>
          </a:p>
          <a:p>
            <a:pPr marL="0" indent="0">
              <a:buNone/>
            </a:pPr>
            <a:r>
              <a:rPr lang="es-AR" b="1" dirty="0"/>
              <a:t>Estas Sociedades están sujetas a la </a:t>
            </a:r>
            <a:r>
              <a:rPr lang="es-AR" b="1" dirty="0">
                <a:solidFill>
                  <a:srgbClr val="FFFF00"/>
                </a:solidFill>
              </a:rPr>
              <a:t>Sección IV </a:t>
            </a:r>
            <a:r>
              <a:rPr lang="es-AR" b="1" dirty="0"/>
              <a:t>antes mencionada.</a:t>
            </a:r>
          </a:p>
        </p:txBody>
      </p:sp>
    </p:spTree>
    <p:extLst>
      <p:ext uri="{BB962C8B-B14F-4D97-AF65-F5344CB8AC3E}">
        <p14:creationId xmlns:p14="http://schemas.microsoft.com/office/powerpoint/2010/main" val="2750431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0" y="1288198"/>
            <a:ext cx="12192000" cy="5569802"/>
          </a:xfrm>
        </p:spPr>
        <p:txBody>
          <a:bodyPr>
            <a:normAutofit/>
          </a:bodyPr>
          <a:lstStyle/>
          <a:p>
            <a:pPr marL="457200" indent="-457200">
              <a:buFont typeface="+mj-lt"/>
              <a:buAutoNum type="arabicPeriod"/>
            </a:pPr>
            <a:r>
              <a:rPr lang="es-AR" b="1" dirty="0"/>
              <a:t>Que alguno o algunos de los socios reciban todos los beneficios o se les excluya de ellos, o que sean liberados de contribuir a las pérdidas;</a:t>
            </a:r>
          </a:p>
          <a:p>
            <a:pPr marL="457200" indent="-457200">
              <a:buFont typeface="+mj-lt"/>
              <a:buAutoNum type="arabicPeriod"/>
            </a:pPr>
            <a:r>
              <a:rPr lang="es-AR" b="1" dirty="0"/>
              <a:t>Que al socio o socios capitalistas se les restituyan los aportes con un premio designado o con sus frutos, o con una cantidad adicional, haya o no ganancias;</a:t>
            </a:r>
          </a:p>
          <a:p>
            <a:pPr marL="457200" indent="-457200">
              <a:buFont typeface="+mj-lt"/>
              <a:buAutoNum type="arabicPeriod"/>
            </a:pPr>
            <a:r>
              <a:rPr lang="es-AR" b="1" dirty="0"/>
              <a:t>Que aseguren al socio su capital o las ganancias eventuales;</a:t>
            </a:r>
          </a:p>
          <a:p>
            <a:pPr marL="457200" indent="-457200">
              <a:buFont typeface="+mj-lt"/>
              <a:buAutoNum type="arabicPeriod"/>
            </a:pPr>
            <a:r>
              <a:rPr lang="es-AR" b="1" dirty="0"/>
              <a:t>Que la totalidad de las ganancias y aun en las prestaciones a la sociedad, pertenezcan al socio o socios sobrevivientes;</a:t>
            </a:r>
          </a:p>
          <a:p>
            <a:pPr marL="457200" indent="-457200">
              <a:buFont typeface="+mj-lt"/>
              <a:buAutoNum type="arabicPeriod"/>
            </a:pPr>
            <a:r>
              <a:rPr lang="es-AR" b="1" dirty="0"/>
              <a:t>Que permitan la determinación de un precio para la adquisición de la parte de un socio por otro, que se aparte notablemente de su valor real al tiempo de hacerla efectiva.</a:t>
            </a:r>
          </a:p>
          <a:p>
            <a:pPr marL="0" indent="0">
              <a:buNone/>
            </a:pPr>
            <a:endParaRPr lang="en-US" b="1" dirty="0"/>
          </a:p>
          <a:p>
            <a:pPr marL="0" indent="0">
              <a:buNone/>
            </a:pPr>
            <a:r>
              <a:rPr lang="es-AR" b="1" dirty="0">
                <a:solidFill>
                  <a:srgbClr val="FFFF00"/>
                </a:solidFill>
              </a:rPr>
              <a:t>Art 17:</a:t>
            </a:r>
            <a:r>
              <a:rPr lang="es-AR" b="1" dirty="0"/>
              <a:t> Las sociedades no pueden omitir requisitos esenciales tipificantes ni comprender elementos incompatibles con el tipo legal.</a:t>
            </a:r>
          </a:p>
          <a:p>
            <a:pPr marL="0" indent="0">
              <a:buNone/>
            </a:pPr>
            <a:r>
              <a:rPr lang="es-AR" b="1" dirty="0"/>
              <a:t>En caso de infracción a estas reglas, la sociedad constituida no produce los efectos propios de su tipo y queda regida por lo dispuesto en la Sección IV.</a:t>
            </a:r>
          </a:p>
        </p:txBody>
      </p:sp>
      <p:sp>
        <p:nvSpPr>
          <p:cNvPr id="4" name="TextBox 3">
            <a:extLst>
              <a:ext uri="{FF2B5EF4-FFF2-40B4-BE49-F238E27FC236}">
                <a16:creationId xmlns:a16="http://schemas.microsoft.com/office/drawing/2014/main" id="{B1B3E9EC-7E5B-4514-ADBE-2892C75D215A}"/>
              </a:ext>
            </a:extLst>
          </p:cNvPr>
          <p:cNvSpPr txBox="1"/>
          <p:nvPr/>
        </p:nvSpPr>
        <p:spPr>
          <a:xfrm>
            <a:off x="277092" y="457200"/>
            <a:ext cx="11637818" cy="830997"/>
          </a:xfrm>
          <a:prstGeom prst="rect">
            <a:avLst/>
          </a:prstGeom>
          <a:noFill/>
        </p:spPr>
        <p:txBody>
          <a:bodyPr wrap="square" rtlCol="0">
            <a:spAutoFit/>
          </a:bodyPr>
          <a:lstStyle/>
          <a:p>
            <a:r>
              <a:rPr lang="es-AR" sz="4800" b="1" dirty="0"/>
              <a:t>Art 13: Estipulaciones Nulas</a:t>
            </a:r>
          </a:p>
        </p:txBody>
      </p:sp>
    </p:spTree>
    <p:extLst>
      <p:ext uri="{BB962C8B-B14F-4D97-AF65-F5344CB8AC3E}">
        <p14:creationId xmlns:p14="http://schemas.microsoft.com/office/powerpoint/2010/main" val="20979320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6012CA-A813-40EB-907E-716FEB5A76E4}"/>
              </a:ext>
            </a:extLst>
          </p:cNvPr>
          <p:cNvSpPr txBox="1"/>
          <p:nvPr/>
        </p:nvSpPr>
        <p:spPr>
          <a:xfrm>
            <a:off x="0" y="318654"/>
            <a:ext cx="12192000" cy="769441"/>
          </a:xfrm>
          <a:prstGeom prst="rect">
            <a:avLst/>
          </a:prstGeom>
          <a:noFill/>
        </p:spPr>
        <p:txBody>
          <a:bodyPr wrap="square" rtlCol="0">
            <a:spAutoFit/>
          </a:bodyPr>
          <a:lstStyle/>
          <a:p>
            <a:pPr algn="ctr"/>
            <a:r>
              <a:rPr lang="es-AR" sz="4400" b="1" dirty="0"/>
              <a:t>Sociedades de Responsabilidad Limitada</a:t>
            </a:r>
          </a:p>
        </p:txBody>
      </p:sp>
      <p:sp>
        <p:nvSpPr>
          <p:cNvPr id="4" name="Content Placeholder 3">
            <a:extLst>
              <a:ext uri="{FF2B5EF4-FFF2-40B4-BE49-F238E27FC236}">
                <a16:creationId xmlns:a16="http://schemas.microsoft.com/office/drawing/2014/main" id="{27423571-6CD6-4201-AE20-DA82AE95A2B1}"/>
              </a:ext>
            </a:extLst>
          </p:cNvPr>
          <p:cNvSpPr>
            <a:spLocks noGrp="1"/>
          </p:cNvSpPr>
          <p:nvPr>
            <p:ph idx="1"/>
          </p:nvPr>
        </p:nvSpPr>
        <p:spPr>
          <a:xfrm>
            <a:off x="0" y="1274618"/>
            <a:ext cx="12192000" cy="5583382"/>
          </a:xfrm>
        </p:spPr>
        <p:txBody>
          <a:bodyPr>
            <a:normAutofit lnSpcReduction="10000"/>
          </a:bodyPr>
          <a:lstStyle/>
          <a:p>
            <a:pPr marL="0" indent="0">
              <a:buNone/>
            </a:pPr>
            <a:r>
              <a:rPr lang="es-AR" b="1" dirty="0">
                <a:solidFill>
                  <a:srgbClr val="FFFF00"/>
                </a:solidFill>
              </a:rPr>
              <a:t>Tipo: </a:t>
            </a:r>
            <a:r>
              <a:rPr lang="es-AR" b="1" dirty="0"/>
              <a:t>por cuotas (la única de su tipo).</a:t>
            </a:r>
          </a:p>
          <a:p>
            <a:pPr marL="0" indent="0">
              <a:buNone/>
            </a:pPr>
            <a:r>
              <a:rPr lang="es-AR" b="1" dirty="0">
                <a:solidFill>
                  <a:srgbClr val="FFFF00"/>
                </a:solidFill>
              </a:rPr>
              <a:t>Socios: </a:t>
            </a:r>
            <a:r>
              <a:rPr lang="es-AR" b="1" dirty="0"/>
              <a:t>entre 2 hasta 50 (Art 146)</a:t>
            </a:r>
          </a:p>
          <a:p>
            <a:pPr marL="0" indent="0">
              <a:buNone/>
            </a:pPr>
            <a:r>
              <a:rPr lang="es-AR" b="1" dirty="0">
                <a:solidFill>
                  <a:srgbClr val="FFFF00"/>
                </a:solidFill>
              </a:rPr>
              <a:t>Responsabilidad: </a:t>
            </a:r>
            <a:r>
              <a:rPr lang="es-AR" b="1" dirty="0"/>
              <a:t>limitada según el monto de la cuota pagada </a:t>
            </a:r>
          </a:p>
          <a:p>
            <a:pPr marL="0" indent="0">
              <a:buNone/>
            </a:pPr>
            <a:r>
              <a:rPr lang="es-AR" b="1" dirty="0">
                <a:solidFill>
                  <a:srgbClr val="FFFF00"/>
                </a:solidFill>
              </a:rPr>
              <a:t>Nombre: </a:t>
            </a:r>
            <a:r>
              <a:rPr lang="es-AR" b="1" dirty="0"/>
              <a:t>Denominación Social.</a:t>
            </a:r>
          </a:p>
          <a:p>
            <a:pPr marL="0" indent="0">
              <a:buNone/>
            </a:pPr>
            <a:r>
              <a:rPr lang="es-AR" b="1" dirty="0">
                <a:solidFill>
                  <a:srgbClr val="FFFF00"/>
                </a:solidFill>
              </a:rPr>
              <a:t>Tipificación Social: </a:t>
            </a:r>
            <a:r>
              <a:rPr lang="es-AR" b="1" dirty="0"/>
              <a:t>S.R.L.</a:t>
            </a:r>
          </a:p>
          <a:p>
            <a:pPr marL="0" indent="0">
              <a:buNone/>
            </a:pPr>
            <a:r>
              <a:rPr lang="es-AR" b="1" dirty="0">
                <a:solidFill>
                  <a:srgbClr val="FFFF00"/>
                </a:solidFill>
              </a:rPr>
              <a:t>Órganos: </a:t>
            </a:r>
            <a:r>
              <a:rPr lang="es-AR" b="1" dirty="0"/>
              <a:t>Gerencia, Asamblea y Fiscalización optativa (&lt;$10 M) o por Sindico (&gt;$10 M). </a:t>
            </a:r>
          </a:p>
          <a:p>
            <a:pPr marL="0" indent="0">
              <a:buNone/>
            </a:pPr>
            <a:endParaRPr lang="es-AR" b="1" dirty="0"/>
          </a:p>
          <a:p>
            <a:pPr marL="0" indent="0">
              <a:buNone/>
            </a:pPr>
            <a:r>
              <a:rPr lang="es-AR" b="1" dirty="0">
                <a:solidFill>
                  <a:srgbClr val="FFFF00"/>
                </a:solidFill>
              </a:rPr>
              <a:t>Art 148: </a:t>
            </a:r>
            <a:r>
              <a:rPr lang="es-AR" b="1" dirty="0"/>
              <a:t>Las cuotas sociales tendrán igual valor, el que será de pesos diez ($ 10) o sus múltiplos.</a:t>
            </a:r>
          </a:p>
          <a:p>
            <a:pPr marL="0" indent="0">
              <a:buNone/>
            </a:pPr>
            <a:r>
              <a:rPr lang="es-AR" b="1" dirty="0">
                <a:solidFill>
                  <a:srgbClr val="FFFF00"/>
                </a:solidFill>
              </a:rPr>
              <a:t>Art 149: </a:t>
            </a:r>
            <a:r>
              <a:rPr lang="es-AR" b="1" dirty="0"/>
              <a:t>los socios deben comprometerse a aportar la totalidad del capital social acordado al momento de formar la sociedad .En cuanto a los aportes en dinero, se establece que al menos el 25% del importe total debe ser integrado en el momento de la constitución. El saldo restante del aporte en dinero debe ser completado dentro de un plazo máximo de dos años. Por otro lado, en el caso de los aportes en especie, se establece que deben ser integrados en su totalidad.</a:t>
            </a:r>
          </a:p>
        </p:txBody>
      </p:sp>
    </p:spTree>
    <p:extLst>
      <p:ext uri="{BB962C8B-B14F-4D97-AF65-F5344CB8AC3E}">
        <p14:creationId xmlns:p14="http://schemas.microsoft.com/office/powerpoint/2010/main" val="728040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6012CA-A813-40EB-907E-716FEB5A76E4}"/>
              </a:ext>
            </a:extLst>
          </p:cNvPr>
          <p:cNvSpPr txBox="1"/>
          <p:nvPr/>
        </p:nvSpPr>
        <p:spPr>
          <a:xfrm>
            <a:off x="415636" y="318654"/>
            <a:ext cx="11637818" cy="830997"/>
          </a:xfrm>
          <a:prstGeom prst="rect">
            <a:avLst/>
          </a:prstGeom>
          <a:noFill/>
        </p:spPr>
        <p:txBody>
          <a:bodyPr wrap="square" rtlCol="0">
            <a:spAutoFit/>
          </a:bodyPr>
          <a:lstStyle/>
          <a:p>
            <a:pPr algn="ctr"/>
            <a:r>
              <a:rPr lang="es-AR" sz="4800" b="1" dirty="0"/>
              <a:t>Sociedades Anónimas </a:t>
            </a:r>
          </a:p>
        </p:txBody>
      </p:sp>
      <p:sp>
        <p:nvSpPr>
          <p:cNvPr id="4" name="Content Placeholder 3">
            <a:extLst>
              <a:ext uri="{FF2B5EF4-FFF2-40B4-BE49-F238E27FC236}">
                <a16:creationId xmlns:a16="http://schemas.microsoft.com/office/drawing/2014/main" id="{27423571-6CD6-4201-AE20-DA82AE95A2B1}"/>
              </a:ext>
            </a:extLst>
          </p:cNvPr>
          <p:cNvSpPr>
            <a:spLocks noGrp="1"/>
          </p:cNvSpPr>
          <p:nvPr>
            <p:ph idx="1"/>
          </p:nvPr>
        </p:nvSpPr>
        <p:spPr>
          <a:xfrm>
            <a:off x="0" y="1274618"/>
            <a:ext cx="12192000" cy="5583382"/>
          </a:xfrm>
        </p:spPr>
        <p:txBody>
          <a:bodyPr>
            <a:normAutofit fontScale="92500" lnSpcReduction="20000"/>
          </a:bodyPr>
          <a:lstStyle/>
          <a:p>
            <a:pPr marL="0" indent="0">
              <a:buNone/>
            </a:pPr>
            <a:r>
              <a:rPr lang="es-AR" b="1" dirty="0">
                <a:solidFill>
                  <a:srgbClr val="FFFF00"/>
                </a:solidFill>
              </a:rPr>
              <a:t>Tipo: </a:t>
            </a:r>
            <a:r>
              <a:rPr lang="es-AR" b="1" dirty="0"/>
              <a:t>por acciones </a:t>
            </a:r>
          </a:p>
          <a:p>
            <a:pPr marL="0" indent="0">
              <a:buNone/>
            </a:pPr>
            <a:r>
              <a:rPr lang="es-AR" b="1" dirty="0">
                <a:solidFill>
                  <a:srgbClr val="FFFF00"/>
                </a:solidFill>
              </a:rPr>
              <a:t>Socios: </a:t>
            </a:r>
            <a:r>
              <a:rPr lang="es-AR" b="1" dirty="0"/>
              <a:t>accionistas (+50 S.R.L.)</a:t>
            </a:r>
          </a:p>
          <a:p>
            <a:pPr marL="0" indent="0">
              <a:buNone/>
            </a:pPr>
            <a:r>
              <a:rPr lang="es-AR" b="1" dirty="0">
                <a:solidFill>
                  <a:srgbClr val="FFFF00"/>
                </a:solidFill>
              </a:rPr>
              <a:t>Responsabilidad: </a:t>
            </a:r>
            <a:r>
              <a:rPr lang="es-AR" b="1" dirty="0"/>
              <a:t>limitada según el porcentaje de acciones poseyente </a:t>
            </a:r>
          </a:p>
          <a:p>
            <a:pPr marL="0" indent="0">
              <a:buNone/>
            </a:pPr>
            <a:r>
              <a:rPr lang="es-AR" b="1" dirty="0">
                <a:solidFill>
                  <a:srgbClr val="FFFF00"/>
                </a:solidFill>
              </a:rPr>
              <a:t>Nombre: </a:t>
            </a:r>
            <a:r>
              <a:rPr lang="es-AR" b="1" dirty="0"/>
              <a:t>Denominación Social. </a:t>
            </a:r>
          </a:p>
          <a:p>
            <a:pPr marL="0" indent="0">
              <a:buNone/>
            </a:pPr>
            <a:r>
              <a:rPr lang="es-AR" b="1" dirty="0">
                <a:solidFill>
                  <a:srgbClr val="FFFF00"/>
                </a:solidFill>
              </a:rPr>
              <a:t>Tipificación Social: </a:t>
            </a:r>
            <a:r>
              <a:rPr lang="es-AR" b="1" dirty="0"/>
              <a:t>S.A.</a:t>
            </a:r>
          </a:p>
          <a:p>
            <a:pPr marL="0" indent="0">
              <a:buNone/>
            </a:pPr>
            <a:r>
              <a:rPr lang="es-AR" b="1" dirty="0">
                <a:solidFill>
                  <a:srgbClr val="FFFF00"/>
                </a:solidFill>
              </a:rPr>
              <a:t>Órganos: </a:t>
            </a:r>
            <a:r>
              <a:rPr lang="es-AR" b="1" dirty="0"/>
              <a:t>Administración (Directorio), Asamblea (ordinaria o extraordinaria) y Fiscalización (sindico). </a:t>
            </a:r>
          </a:p>
          <a:p>
            <a:pPr marL="0" indent="0">
              <a:buNone/>
            </a:pPr>
            <a:r>
              <a:rPr lang="es-AR" b="1" dirty="0">
                <a:solidFill>
                  <a:srgbClr val="FFFF00"/>
                </a:solidFill>
              </a:rPr>
              <a:t>Art 264: </a:t>
            </a:r>
            <a:r>
              <a:rPr lang="es-AR" b="1" dirty="0"/>
              <a:t>No pueden ser directores ni gerentes:</a:t>
            </a:r>
          </a:p>
          <a:p>
            <a:pPr marL="0" indent="0">
              <a:buNone/>
            </a:pPr>
            <a:r>
              <a:rPr lang="es-AR" b="1" dirty="0"/>
              <a:t>1º) Quienes no pueden ejercer el comercio;</a:t>
            </a:r>
          </a:p>
          <a:p>
            <a:pPr marL="0" indent="0">
              <a:buNone/>
            </a:pPr>
            <a:r>
              <a:rPr lang="es-AR" b="1" dirty="0"/>
              <a:t>2º) Los fallidos por quiebra culpable o fraudulenta hasta diez (10) años después de su rehabilitación;</a:t>
            </a:r>
          </a:p>
          <a:p>
            <a:pPr marL="0" indent="0">
              <a:buNone/>
            </a:pPr>
            <a:r>
              <a:rPr lang="es-AR" b="1" dirty="0"/>
              <a:t>3º) Los condenados con accesoria de inhabilitación de ejercer cargos públicos; los condenados por hurto, robo, defraudación, cohecho, emisión de cheques sin fondos y delitos contra la fe pública; los condenados por delitos cometidos en la constitución, funcionamiento y liquidación de sociedades. En todos los casos hasta después de diez (10) años de cumplida la condena;</a:t>
            </a:r>
          </a:p>
          <a:p>
            <a:pPr marL="0" indent="0">
              <a:buNone/>
            </a:pPr>
            <a:r>
              <a:rPr lang="es-AR" b="1" dirty="0">
                <a:solidFill>
                  <a:srgbClr val="FF6600"/>
                </a:solidFill>
              </a:rPr>
              <a:t>4º) Los funcionarios de la administración pública cuyo desempeño se relacione con el objeto de la sociedad, hasta dos (2) años del cese de sus funciones. </a:t>
            </a:r>
          </a:p>
          <a:p>
            <a:pPr marL="0" indent="0">
              <a:buNone/>
            </a:pPr>
            <a:r>
              <a:rPr lang="es-AR" b="1" dirty="0">
                <a:solidFill>
                  <a:srgbClr val="00CCFF"/>
                </a:solidFill>
              </a:rPr>
              <a:t>La prohibición Nº 4 queda anulada si el estado posee al menos el 51% de las acciones (Art 310).</a:t>
            </a:r>
          </a:p>
        </p:txBody>
      </p:sp>
    </p:spTree>
    <p:extLst>
      <p:ext uri="{BB962C8B-B14F-4D97-AF65-F5344CB8AC3E}">
        <p14:creationId xmlns:p14="http://schemas.microsoft.com/office/powerpoint/2010/main" val="11488688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6012CA-A813-40EB-907E-716FEB5A76E4}"/>
              </a:ext>
            </a:extLst>
          </p:cNvPr>
          <p:cNvSpPr txBox="1"/>
          <p:nvPr/>
        </p:nvSpPr>
        <p:spPr>
          <a:xfrm>
            <a:off x="415636" y="318654"/>
            <a:ext cx="11637818" cy="830997"/>
          </a:xfrm>
          <a:prstGeom prst="rect">
            <a:avLst/>
          </a:prstGeom>
          <a:noFill/>
        </p:spPr>
        <p:txBody>
          <a:bodyPr wrap="square" rtlCol="0">
            <a:spAutoFit/>
          </a:bodyPr>
          <a:lstStyle/>
          <a:p>
            <a:pPr algn="ctr"/>
            <a:r>
              <a:rPr lang="es-AR" sz="4800" b="1" dirty="0"/>
              <a:t>Sociedades Unipersonales</a:t>
            </a:r>
          </a:p>
        </p:txBody>
      </p:sp>
      <p:sp>
        <p:nvSpPr>
          <p:cNvPr id="4" name="Content Placeholder 3">
            <a:extLst>
              <a:ext uri="{FF2B5EF4-FFF2-40B4-BE49-F238E27FC236}">
                <a16:creationId xmlns:a16="http://schemas.microsoft.com/office/drawing/2014/main" id="{27423571-6CD6-4201-AE20-DA82AE95A2B1}"/>
              </a:ext>
            </a:extLst>
          </p:cNvPr>
          <p:cNvSpPr>
            <a:spLocks noGrp="1"/>
          </p:cNvSpPr>
          <p:nvPr>
            <p:ph idx="1"/>
          </p:nvPr>
        </p:nvSpPr>
        <p:spPr>
          <a:xfrm>
            <a:off x="0" y="1274618"/>
            <a:ext cx="12192000" cy="5583382"/>
          </a:xfrm>
        </p:spPr>
        <p:txBody>
          <a:bodyPr>
            <a:normAutofit/>
          </a:bodyPr>
          <a:lstStyle/>
          <a:p>
            <a:r>
              <a:rPr lang="es-AR" b="1" dirty="0"/>
              <a:t>La empresa es formada por una sola persona;</a:t>
            </a:r>
          </a:p>
          <a:p>
            <a:r>
              <a:rPr lang="es-AR" b="1" dirty="0"/>
              <a:t>Esta persona es la única que aporta al capital social;</a:t>
            </a:r>
          </a:p>
          <a:p>
            <a:r>
              <a:rPr lang="es-AR" b="1" dirty="0"/>
              <a:t>Solo puede conformarse como sociedad anónima (S.A.U);</a:t>
            </a:r>
          </a:p>
          <a:p>
            <a:r>
              <a:rPr lang="es-AR" b="1" dirty="0"/>
              <a:t>Tiene una responsabilidad ilimitada;</a:t>
            </a:r>
          </a:p>
          <a:p>
            <a:r>
              <a:rPr lang="es-AR" b="1" dirty="0"/>
              <a:t>Le recaen todas las decisiones;</a:t>
            </a:r>
          </a:p>
          <a:p>
            <a:r>
              <a:rPr lang="es-AR" b="1" dirty="0"/>
              <a:t>Soporta todas las perdidas;</a:t>
            </a:r>
          </a:p>
          <a:p>
            <a:r>
              <a:rPr lang="es-AR" b="1" dirty="0"/>
              <a:t>Cobra todas las ganancias;</a:t>
            </a:r>
          </a:p>
          <a:p>
            <a:r>
              <a:rPr lang="es-AR" b="1" dirty="0"/>
              <a:t>Paga todas las deudas;</a:t>
            </a:r>
          </a:p>
          <a:p>
            <a:r>
              <a:rPr lang="es-AR" b="1" dirty="0"/>
              <a:t>La Fiscalización esta a cargo de un Sindico aparte.</a:t>
            </a:r>
          </a:p>
        </p:txBody>
      </p:sp>
    </p:spTree>
    <p:extLst>
      <p:ext uri="{BB962C8B-B14F-4D97-AF65-F5344CB8AC3E}">
        <p14:creationId xmlns:p14="http://schemas.microsoft.com/office/powerpoint/2010/main" val="32186305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6012CA-A813-40EB-907E-716FEB5A76E4}"/>
              </a:ext>
            </a:extLst>
          </p:cNvPr>
          <p:cNvSpPr txBox="1"/>
          <p:nvPr/>
        </p:nvSpPr>
        <p:spPr>
          <a:xfrm>
            <a:off x="415636" y="318654"/>
            <a:ext cx="11637818" cy="769441"/>
          </a:xfrm>
          <a:prstGeom prst="rect">
            <a:avLst/>
          </a:prstGeom>
          <a:noFill/>
        </p:spPr>
        <p:txBody>
          <a:bodyPr wrap="square" rtlCol="0">
            <a:spAutoFit/>
          </a:bodyPr>
          <a:lstStyle/>
          <a:p>
            <a:pPr algn="ctr"/>
            <a:r>
              <a:rPr lang="es-AR" sz="4400" b="1" dirty="0"/>
              <a:t>Sociedades en Comandita por Acciones</a:t>
            </a:r>
          </a:p>
        </p:txBody>
      </p:sp>
      <p:sp>
        <p:nvSpPr>
          <p:cNvPr id="3" name="Content Placeholder 2">
            <a:extLst>
              <a:ext uri="{FF2B5EF4-FFF2-40B4-BE49-F238E27FC236}">
                <a16:creationId xmlns:a16="http://schemas.microsoft.com/office/drawing/2014/main" id="{5E6890C1-7C9A-4CAE-A068-31B7D96E311A}"/>
              </a:ext>
            </a:extLst>
          </p:cNvPr>
          <p:cNvSpPr>
            <a:spLocks noGrp="1"/>
          </p:cNvSpPr>
          <p:nvPr>
            <p:ph idx="1"/>
          </p:nvPr>
        </p:nvSpPr>
        <p:spPr>
          <a:xfrm>
            <a:off x="0" y="1088096"/>
            <a:ext cx="12192000" cy="5769904"/>
          </a:xfrm>
        </p:spPr>
        <p:txBody>
          <a:bodyPr/>
          <a:lstStyle/>
          <a:p>
            <a:pPr marL="0" indent="0">
              <a:buNone/>
            </a:pPr>
            <a:r>
              <a:rPr lang="es-AR" b="1" dirty="0">
                <a:solidFill>
                  <a:srgbClr val="FFFF00"/>
                </a:solidFill>
              </a:rPr>
              <a:t>Tipo: </a:t>
            </a:r>
            <a:r>
              <a:rPr lang="es-AR" b="1" dirty="0"/>
              <a:t>por acciones</a:t>
            </a:r>
          </a:p>
          <a:p>
            <a:pPr marL="0" indent="0">
              <a:buNone/>
            </a:pPr>
            <a:r>
              <a:rPr lang="es-AR" b="1" dirty="0">
                <a:solidFill>
                  <a:srgbClr val="FFFF00"/>
                </a:solidFill>
              </a:rPr>
              <a:t>Socios: </a:t>
            </a:r>
            <a:r>
              <a:rPr lang="es-AR" b="1" dirty="0"/>
              <a:t>Comanditados y Comanditarios</a:t>
            </a:r>
          </a:p>
          <a:p>
            <a:pPr marL="0" indent="0">
              <a:buNone/>
            </a:pPr>
            <a:r>
              <a:rPr lang="es-AR" b="1" dirty="0">
                <a:solidFill>
                  <a:srgbClr val="FFFF00"/>
                </a:solidFill>
              </a:rPr>
              <a:t>Responsabilidad: </a:t>
            </a:r>
          </a:p>
          <a:p>
            <a:r>
              <a:rPr lang="es-AR" b="1" dirty="0">
                <a:solidFill>
                  <a:srgbClr val="FFFF00"/>
                </a:solidFill>
              </a:rPr>
              <a:t>Comanditado: </a:t>
            </a:r>
            <a:r>
              <a:rPr lang="es-AR" b="1" dirty="0"/>
              <a:t>subsidiaria, ilimitada y solidaria.</a:t>
            </a:r>
          </a:p>
          <a:p>
            <a:r>
              <a:rPr lang="es-AR" b="1" dirty="0">
                <a:solidFill>
                  <a:srgbClr val="FFFF00"/>
                </a:solidFill>
              </a:rPr>
              <a:t>Comanditario: </a:t>
            </a:r>
            <a:r>
              <a:rPr lang="es-AR" b="1" dirty="0"/>
              <a:t>limitadas según el porcentaje de acciones.</a:t>
            </a:r>
          </a:p>
          <a:p>
            <a:pPr marL="0" indent="0">
              <a:buNone/>
            </a:pPr>
            <a:r>
              <a:rPr lang="es-AR" b="1" dirty="0">
                <a:solidFill>
                  <a:srgbClr val="FFFF00"/>
                </a:solidFill>
              </a:rPr>
              <a:t>Nombre: </a:t>
            </a:r>
            <a:r>
              <a:rPr lang="es-AR" b="1" dirty="0"/>
              <a:t>Denominación Social.</a:t>
            </a:r>
          </a:p>
          <a:p>
            <a:pPr marL="0" indent="0">
              <a:buNone/>
            </a:pPr>
            <a:r>
              <a:rPr lang="es-AR" b="1" dirty="0">
                <a:solidFill>
                  <a:srgbClr val="FFFF00"/>
                </a:solidFill>
              </a:rPr>
              <a:t>Tipificación Social: </a:t>
            </a:r>
            <a:r>
              <a:rPr lang="es-AR" b="1" dirty="0"/>
              <a:t>S.C.A.</a:t>
            </a:r>
          </a:p>
          <a:p>
            <a:pPr marL="0" indent="0">
              <a:buNone/>
            </a:pPr>
            <a:r>
              <a:rPr lang="es-AR" b="1" dirty="0">
                <a:solidFill>
                  <a:srgbClr val="FFFF00"/>
                </a:solidFill>
              </a:rPr>
              <a:t>Órganos: </a:t>
            </a:r>
            <a:r>
              <a:rPr lang="es-AR" b="1" dirty="0"/>
              <a:t>Administración, Asamblea y Fiscalización (sindico). </a:t>
            </a:r>
          </a:p>
          <a:p>
            <a:endParaRPr lang="es-AR" dirty="0"/>
          </a:p>
        </p:txBody>
      </p:sp>
    </p:spTree>
    <p:extLst>
      <p:ext uri="{BB962C8B-B14F-4D97-AF65-F5344CB8AC3E}">
        <p14:creationId xmlns:p14="http://schemas.microsoft.com/office/powerpoint/2010/main" val="2386609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6012CA-A813-40EB-907E-716FEB5A76E4}"/>
              </a:ext>
            </a:extLst>
          </p:cNvPr>
          <p:cNvSpPr txBox="1"/>
          <p:nvPr/>
        </p:nvSpPr>
        <p:spPr>
          <a:xfrm>
            <a:off x="415636" y="318654"/>
            <a:ext cx="11637818" cy="769441"/>
          </a:xfrm>
          <a:prstGeom prst="rect">
            <a:avLst/>
          </a:prstGeom>
          <a:noFill/>
        </p:spPr>
        <p:txBody>
          <a:bodyPr wrap="square" rtlCol="0">
            <a:spAutoFit/>
          </a:bodyPr>
          <a:lstStyle/>
          <a:p>
            <a:pPr algn="ctr"/>
            <a:r>
              <a:rPr lang="es-AR" sz="4400" b="1" dirty="0"/>
              <a:t>Sociedades por Acciones Simplificadas</a:t>
            </a:r>
          </a:p>
        </p:txBody>
      </p:sp>
      <p:sp>
        <p:nvSpPr>
          <p:cNvPr id="4" name="Content Placeholder 3">
            <a:extLst>
              <a:ext uri="{FF2B5EF4-FFF2-40B4-BE49-F238E27FC236}">
                <a16:creationId xmlns:a16="http://schemas.microsoft.com/office/drawing/2014/main" id="{27423571-6CD6-4201-AE20-DA82AE95A2B1}"/>
              </a:ext>
            </a:extLst>
          </p:cNvPr>
          <p:cNvSpPr>
            <a:spLocks noGrp="1"/>
          </p:cNvSpPr>
          <p:nvPr>
            <p:ph idx="1"/>
          </p:nvPr>
        </p:nvSpPr>
        <p:spPr>
          <a:xfrm>
            <a:off x="0" y="1274618"/>
            <a:ext cx="12192000" cy="5583382"/>
          </a:xfrm>
        </p:spPr>
        <p:txBody>
          <a:bodyPr>
            <a:normAutofit lnSpcReduction="10000"/>
          </a:bodyPr>
          <a:lstStyle/>
          <a:p>
            <a:pPr marL="0" indent="0">
              <a:buNone/>
            </a:pPr>
            <a:r>
              <a:rPr lang="es-AR" b="1" dirty="0"/>
              <a:t>Vigencia desde el 2017 (</a:t>
            </a:r>
            <a:r>
              <a:rPr lang="es-AR" b="1" dirty="0">
                <a:solidFill>
                  <a:srgbClr val="FFFF00"/>
                </a:solidFill>
              </a:rPr>
              <a:t>Ley 27,349</a:t>
            </a:r>
            <a:r>
              <a:rPr lang="es-AR" b="1" dirty="0"/>
              <a:t>);</a:t>
            </a:r>
          </a:p>
          <a:p>
            <a:pPr marL="0" indent="0">
              <a:buNone/>
            </a:pPr>
            <a:r>
              <a:rPr lang="es-AR" b="1" dirty="0"/>
              <a:t>Puede formarse unipersonalmente, o por socios cuya cantidad sea &lt;50;</a:t>
            </a:r>
          </a:p>
          <a:p>
            <a:pPr marL="0" indent="0">
              <a:buNone/>
            </a:pPr>
            <a:r>
              <a:rPr lang="es-AR" b="1" dirty="0"/>
              <a:t>Puede crearse en menos de 24 hs de manera 100% digital;</a:t>
            </a:r>
          </a:p>
          <a:p>
            <a:pPr marL="0" indent="0">
              <a:buNone/>
            </a:pPr>
            <a:r>
              <a:rPr lang="es-AR" b="1" dirty="0"/>
              <a:t>Los accionistas tienen responsabilidad limitada al porcentaje de acciones poseyente;</a:t>
            </a:r>
          </a:p>
          <a:p>
            <a:pPr marL="0" indent="0">
              <a:buNone/>
            </a:pPr>
            <a:r>
              <a:rPr lang="es-AR" b="1" dirty="0"/>
              <a:t>El mínimo de capital para aportar es de 2 salarios mínimos vitales ($87.987 en Mayo de 2023) y al finalizar el tramite te regalan un catalogo con todos los impuestos existentes de Argentina y sus respectivos montos o porcentajes a pagar para siempre estés al tanto de tus obligaciones impositivas;</a:t>
            </a:r>
          </a:p>
          <a:p>
            <a:pPr marL="0" indent="0">
              <a:buNone/>
            </a:pPr>
            <a:r>
              <a:rPr lang="es-AR" b="1" dirty="0"/>
              <a:t>No pueden constituirse como </a:t>
            </a:r>
            <a:r>
              <a:rPr lang="es-AR" b="1" dirty="0">
                <a:solidFill>
                  <a:srgbClr val="FFFF00"/>
                </a:solidFill>
              </a:rPr>
              <a:t>S.A.S. </a:t>
            </a:r>
            <a:r>
              <a:rPr lang="es-AR" b="1" dirty="0"/>
              <a:t>las sociedades que:</a:t>
            </a:r>
          </a:p>
          <a:p>
            <a:r>
              <a:rPr lang="es-AR" b="1" dirty="0"/>
              <a:t>Son de economía mixta o están controladas por estas;</a:t>
            </a:r>
          </a:p>
          <a:p>
            <a:r>
              <a:rPr lang="es-AR" b="1" dirty="0"/>
              <a:t>Hacen operaciones de capitalización, ahorro o requieren dinero o valores al público con promesas de prestaciones o beneficios futuros.</a:t>
            </a:r>
          </a:p>
          <a:p>
            <a:r>
              <a:rPr lang="es-AR" b="1" dirty="0"/>
              <a:t>Explotan concesiones o servicios públicos.</a:t>
            </a:r>
          </a:p>
          <a:p>
            <a:r>
              <a:rPr lang="es-AR" b="1" dirty="0"/>
              <a:t>Participan en más del 30 % del capital de sociedades como las indicadas en los puntos anteriores.</a:t>
            </a:r>
          </a:p>
          <a:p>
            <a:pPr marL="0" indent="0">
              <a:buNone/>
            </a:pPr>
            <a:endParaRPr lang="es-AR" b="1" dirty="0"/>
          </a:p>
        </p:txBody>
      </p:sp>
    </p:spTree>
    <p:extLst>
      <p:ext uri="{BB962C8B-B14F-4D97-AF65-F5344CB8AC3E}">
        <p14:creationId xmlns:p14="http://schemas.microsoft.com/office/powerpoint/2010/main" val="12590218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6012CA-A813-40EB-907E-716FEB5A76E4}"/>
              </a:ext>
            </a:extLst>
          </p:cNvPr>
          <p:cNvSpPr txBox="1"/>
          <p:nvPr/>
        </p:nvSpPr>
        <p:spPr>
          <a:xfrm>
            <a:off x="415636" y="318654"/>
            <a:ext cx="11637818" cy="769441"/>
          </a:xfrm>
          <a:prstGeom prst="rect">
            <a:avLst/>
          </a:prstGeom>
          <a:noFill/>
        </p:spPr>
        <p:txBody>
          <a:bodyPr wrap="square" rtlCol="0">
            <a:spAutoFit/>
          </a:bodyPr>
          <a:lstStyle/>
          <a:p>
            <a:pPr algn="ctr"/>
            <a:r>
              <a:rPr lang="es-AR" sz="4400" b="1" dirty="0"/>
              <a:t>Sociedades Mixtas</a:t>
            </a:r>
          </a:p>
        </p:txBody>
      </p:sp>
      <p:sp>
        <p:nvSpPr>
          <p:cNvPr id="4" name="Content Placeholder 3">
            <a:extLst>
              <a:ext uri="{FF2B5EF4-FFF2-40B4-BE49-F238E27FC236}">
                <a16:creationId xmlns:a16="http://schemas.microsoft.com/office/drawing/2014/main" id="{27423571-6CD6-4201-AE20-DA82AE95A2B1}"/>
              </a:ext>
            </a:extLst>
          </p:cNvPr>
          <p:cNvSpPr>
            <a:spLocks noGrp="1"/>
          </p:cNvSpPr>
          <p:nvPr>
            <p:ph idx="1"/>
          </p:nvPr>
        </p:nvSpPr>
        <p:spPr>
          <a:xfrm>
            <a:off x="0" y="1274618"/>
            <a:ext cx="12192000" cy="5583382"/>
          </a:xfrm>
        </p:spPr>
        <p:txBody>
          <a:bodyPr>
            <a:normAutofit/>
          </a:bodyPr>
          <a:lstStyle/>
          <a:p>
            <a:pPr marL="0" indent="0">
              <a:buNone/>
            </a:pPr>
            <a:r>
              <a:rPr lang="es-AR" b="1" dirty="0"/>
              <a:t>Son sociedades anónimas donde un Poder Ejecutivo es accionista de esta, es decir, que aportó al capital social y posee participación. Sera considerada una Sociedad Estatal o de </a:t>
            </a:r>
            <a:r>
              <a:rPr lang="es-AR" b="1" dirty="0">
                <a:solidFill>
                  <a:srgbClr val="FF6600"/>
                </a:solidFill>
              </a:rPr>
              <a:t>Participación Mayoritariamente Estatal </a:t>
            </a:r>
            <a:r>
              <a:rPr lang="es-AR" b="1" dirty="0"/>
              <a:t>si el estado posee el 51% o mas de las acciones patrimoniales (</a:t>
            </a:r>
            <a:r>
              <a:rPr lang="es-AR" b="1" dirty="0">
                <a:solidFill>
                  <a:srgbClr val="FFFF00"/>
                </a:solidFill>
              </a:rPr>
              <a:t>Art 308</a:t>
            </a:r>
            <a:r>
              <a:rPr lang="es-AR" b="1" dirty="0"/>
              <a:t>);</a:t>
            </a:r>
          </a:p>
          <a:p>
            <a:pPr marL="0" indent="0">
              <a:buNone/>
            </a:pPr>
            <a:r>
              <a:rPr lang="es-AR" b="1" dirty="0"/>
              <a:t>El Art 310 elimina la prohibición de funcionarios públicos del </a:t>
            </a:r>
            <a:r>
              <a:rPr lang="es-AR" b="1" dirty="0">
                <a:solidFill>
                  <a:srgbClr val="FFFF00"/>
                </a:solidFill>
              </a:rPr>
              <a:t>Art 264</a:t>
            </a:r>
            <a:r>
              <a:rPr lang="es-AR" b="1" dirty="0"/>
              <a:t>;</a:t>
            </a:r>
          </a:p>
          <a:p>
            <a:pPr marL="0" indent="0">
              <a:buNone/>
            </a:pPr>
            <a:r>
              <a:rPr lang="es-AR" b="1" dirty="0"/>
              <a:t>El Art 311 elimina la equidad de remuneraciones y dividendos de los accionistas.</a:t>
            </a:r>
          </a:p>
          <a:p>
            <a:pPr marL="0" indent="0">
              <a:buNone/>
            </a:pPr>
            <a:r>
              <a:rPr lang="es-AR" b="1" dirty="0"/>
              <a:t>El control y la toma de decisiones suelen estar a cargo de un Ministerio y/o Secretaria (Nivel Nacional), una Subsecretaria (Nivel Provincial)  o una Oficina Municipal (Nivel Partidario) correspondiente al rubro de las actividades;</a:t>
            </a:r>
          </a:p>
          <a:p>
            <a:pPr marL="0" indent="0">
              <a:buNone/>
            </a:pPr>
            <a:r>
              <a:rPr lang="es-AR" b="1" dirty="0"/>
              <a:t>Si un funcionario público compra acciones de una Sociedad Anónima utilizando su patrimonio propio en lugar de los fondos públicos, la Sociedad se mantendrá como simplemente anónima, pero debe de ser mostrado a ojos del publico para avalar su veracidad; además esto implicaría que tiene prohibido realizar tareas administrativas (</a:t>
            </a:r>
            <a:r>
              <a:rPr lang="es-AR" b="1" dirty="0">
                <a:solidFill>
                  <a:srgbClr val="FFFF00"/>
                </a:solidFill>
              </a:rPr>
              <a:t>Art 264</a:t>
            </a:r>
            <a:r>
              <a:rPr lang="es-AR" b="1" dirty="0"/>
              <a:t>) ya que no es cubierto por el </a:t>
            </a:r>
            <a:r>
              <a:rPr lang="es-AR" b="1" dirty="0">
                <a:solidFill>
                  <a:srgbClr val="FFFF00"/>
                </a:solidFill>
              </a:rPr>
              <a:t>Art 310</a:t>
            </a:r>
            <a:r>
              <a:rPr lang="es-AR" b="1" dirty="0"/>
              <a:t>.</a:t>
            </a:r>
          </a:p>
        </p:txBody>
      </p:sp>
    </p:spTree>
    <p:extLst>
      <p:ext uri="{BB962C8B-B14F-4D97-AF65-F5344CB8AC3E}">
        <p14:creationId xmlns:p14="http://schemas.microsoft.com/office/powerpoint/2010/main" val="25018365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7423571-6CD6-4201-AE20-DA82AE95A2B1}"/>
              </a:ext>
            </a:extLst>
          </p:cNvPr>
          <p:cNvSpPr>
            <a:spLocks noGrp="1"/>
          </p:cNvSpPr>
          <p:nvPr>
            <p:ph idx="1"/>
          </p:nvPr>
        </p:nvSpPr>
        <p:spPr>
          <a:xfrm>
            <a:off x="0" y="1274618"/>
            <a:ext cx="12192000" cy="5583382"/>
          </a:xfrm>
        </p:spPr>
        <p:txBody>
          <a:bodyPr>
            <a:normAutofit/>
          </a:bodyPr>
          <a:lstStyle/>
          <a:p>
            <a:pPr marL="0" indent="0">
              <a:buNone/>
            </a:pPr>
            <a:r>
              <a:rPr lang="es-AR" b="1" dirty="0">
                <a:solidFill>
                  <a:srgbClr val="FFFF00"/>
                </a:solidFill>
              </a:rPr>
              <a:t>“Ley 24.522”</a:t>
            </a:r>
            <a:r>
              <a:rPr lang="es-AR" b="1" dirty="0"/>
              <a:t>.</a:t>
            </a:r>
          </a:p>
          <a:p>
            <a:pPr marL="0" indent="0">
              <a:buNone/>
            </a:pPr>
            <a:r>
              <a:rPr lang="es-AR" b="1" dirty="0"/>
              <a:t>Ante el caso de que una empresa sea denunciada por Acreedores ante los reclamos por falta de pagos, crecimiento de deudas existentes y/o acumulación de nuevas deudas, un juez de la Corte Suprema de Justicia ordenara la intervención de la empresa declarada “en concurso”, los deudores (concursados) perderán temporalmente la administración tanto del Capital Social como del Patrimonio Personal Privado hasta que se resuelva la situación. El juez designara a un Sindico que tendrá autorización total para acceder a los libros contables y cualquier otra documentación comprometedora en manos de la administración. El Síndico verificara el estado contable final de la empresa y evaluara el total del capital social, comparándolo con el monto total adeudado por la empresa.</a:t>
            </a:r>
          </a:p>
          <a:p>
            <a:pPr marL="0" indent="0">
              <a:buNone/>
            </a:pPr>
            <a:r>
              <a:rPr lang="es-AR" b="1" dirty="0"/>
              <a:t>De acuerdo al nivel de endeudamiento y a los motivos que indujeron a la compañía a endeudarse ( como </a:t>
            </a:r>
            <a:r>
              <a:rPr lang="es-AR" b="1" dirty="0" err="1"/>
              <a:t>lacaída</a:t>
            </a:r>
            <a:r>
              <a:rPr lang="es-AR" b="1" dirty="0"/>
              <a:t> de ingresos, la elevación de los costos, inversiones negativas, desvío de fondos, acciones fraudulentas, entre otros) el juez dictaminara el Proceso Concursal correspondiente.</a:t>
            </a:r>
          </a:p>
        </p:txBody>
      </p:sp>
      <p:sp>
        <p:nvSpPr>
          <p:cNvPr id="6" name="TextBox 5">
            <a:extLst>
              <a:ext uri="{FF2B5EF4-FFF2-40B4-BE49-F238E27FC236}">
                <a16:creationId xmlns:a16="http://schemas.microsoft.com/office/drawing/2014/main" id="{C02A1453-E603-4B91-BBE5-AD3F61467800}"/>
              </a:ext>
            </a:extLst>
          </p:cNvPr>
          <p:cNvSpPr txBox="1"/>
          <p:nvPr/>
        </p:nvSpPr>
        <p:spPr>
          <a:xfrm>
            <a:off x="415636" y="318654"/>
            <a:ext cx="11637818" cy="769441"/>
          </a:xfrm>
          <a:prstGeom prst="rect">
            <a:avLst/>
          </a:prstGeom>
          <a:noFill/>
        </p:spPr>
        <p:txBody>
          <a:bodyPr wrap="square" rtlCol="0">
            <a:spAutoFit/>
          </a:bodyPr>
          <a:lstStyle/>
          <a:p>
            <a:pPr algn="ctr"/>
            <a:r>
              <a:rPr lang="es-AR" sz="4400" b="1" dirty="0"/>
              <a:t>Concursos</a:t>
            </a:r>
          </a:p>
        </p:txBody>
      </p:sp>
    </p:spTree>
    <p:extLst>
      <p:ext uri="{BB962C8B-B14F-4D97-AF65-F5344CB8AC3E}">
        <p14:creationId xmlns:p14="http://schemas.microsoft.com/office/powerpoint/2010/main" val="6029943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7423571-6CD6-4201-AE20-DA82AE95A2B1}"/>
              </a:ext>
            </a:extLst>
          </p:cNvPr>
          <p:cNvSpPr>
            <a:spLocks noGrp="1"/>
          </p:cNvSpPr>
          <p:nvPr>
            <p:ph idx="1"/>
          </p:nvPr>
        </p:nvSpPr>
        <p:spPr>
          <a:xfrm>
            <a:off x="0" y="1088095"/>
            <a:ext cx="12192000" cy="5769905"/>
          </a:xfrm>
        </p:spPr>
        <p:txBody>
          <a:bodyPr>
            <a:normAutofit fontScale="92500"/>
          </a:bodyPr>
          <a:lstStyle/>
          <a:p>
            <a:pPr marL="0" indent="0">
              <a:buNone/>
            </a:pPr>
            <a:r>
              <a:rPr lang="es-AR" b="1" dirty="0"/>
              <a:t>Existen 3 tipos de Procesos Concursales (</a:t>
            </a:r>
            <a:r>
              <a:rPr lang="es-AR" b="1" dirty="0">
                <a:solidFill>
                  <a:srgbClr val="00CCFF"/>
                </a:solidFill>
              </a:rPr>
              <a:t>Ley 24.522</a:t>
            </a:r>
            <a:r>
              <a:rPr lang="es-AR" b="1" dirty="0"/>
              <a:t>) :</a:t>
            </a:r>
          </a:p>
          <a:p>
            <a:pPr marL="457200" indent="-457200">
              <a:buFont typeface="+mj-lt"/>
              <a:buAutoNum type="arabicPeriod"/>
            </a:pPr>
            <a:r>
              <a:rPr lang="es-AR" b="1" dirty="0">
                <a:solidFill>
                  <a:srgbClr val="FFFF00"/>
                </a:solidFill>
              </a:rPr>
              <a:t>Acuerdo Preventivo Extrajudicial: </a:t>
            </a:r>
            <a:r>
              <a:rPr lang="es-AR" b="1" dirty="0"/>
              <a:t>es un acuerdo en el que los deudores (concursados) discuten su situación directamente con sus Acreedores. Sin embargo los Acreedores extranjeros deben solicitar la homologación judicial para poder hacer valer sus reclamos en el territorio Argentino.</a:t>
            </a:r>
          </a:p>
          <a:p>
            <a:pPr marL="457200" indent="-457200">
              <a:buFont typeface="+mj-lt"/>
              <a:buAutoNum type="arabicPeriod"/>
            </a:pPr>
            <a:r>
              <a:rPr lang="es-AR" b="1" dirty="0">
                <a:solidFill>
                  <a:srgbClr val="FFFF00"/>
                </a:solidFill>
              </a:rPr>
              <a:t>Concurso Preventivo de Quiebra: </a:t>
            </a:r>
            <a:r>
              <a:rPr lang="es-AR" b="1" dirty="0"/>
              <a:t>en este proceso, el Juez autorizara la continuación de la administración de la empresa, otorgándole un plazo para reestructurar la organización y renegociar la deuda con sus acreedores. Durante el Concurso, los Concursados tendrán acciones limitadas y estarán bajo supervisión a tiempo completo del Sindico.</a:t>
            </a:r>
          </a:p>
          <a:p>
            <a:pPr marL="457200" indent="-457200">
              <a:buFont typeface="+mj-lt"/>
              <a:buAutoNum type="arabicPeriod"/>
            </a:pPr>
            <a:r>
              <a:rPr lang="es-AR" b="1" dirty="0">
                <a:solidFill>
                  <a:srgbClr val="FFFF00"/>
                </a:solidFill>
              </a:rPr>
              <a:t>Quiebra: </a:t>
            </a:r>
            <a:r>
              <a:rPr lang="es-AR" b="1" dirty="0"/>
              <a:t>La quiebra se produce cuando se vence el plazo establecido en el concurso preventivo, cuando los concursados han cometido acciones imperdonables, o cuando los propios concursados solicitan la quiebra. En este caso, el juez ordenará el cese de todas las actividades empresariales y se procederá a la liquidación forzosa de todo el capital social. Los bienes de los concursados pasarán a manos del síndico, quien será responsable de realizar las tasaciones, ventas y subastas de los activos (priorizando el capital social). Además, el síndico presentará una rendición de cuentas y un informe final. Si no es posible pagar a todos los acreedores, el juez establecerá un orden de prioridad para su pago, clasificándolos en categorías </a:t>
            </a:r>
            <a:r>
              <a:rPr lang="es-AR" b="1" dirty="0">
                <a:solidFill>
                  <a:srgbClr val="FF00FF"/>
                </a:solidFill>
              </a:rPr>
              <a:t>especiales, generales y quirografarios</a:t>
            </a:r>
            <a:r>
              <a:rPr lang="es-AR" b="1" dirty="0"/>
              <a:t>.</a:t>
            </a:r>
          </a:p>
        </p:txBody>
      </p:sp>
      <p:sp>
        <p:nvSpPr>
          <p:cNvPr id="3" name="TextBox 2">
            <a:extLst>
              <a:ext uri="{FF2B5EF4-FFF2-40B4-BE49-F238E27FC236}">
                <a16:creationId xmlns:a16="http://schemas.microsoft.com/office/drawing/2014/main" id="{B12D8F37-FD7C-4601-A92F-D404B8C9844F}"/>
              </a:ext>
            </a:extLst>
          </p:cNvPr>
          <p:cNvSpPr txBox="1"/>
          <p:nvPr/>
        </p:nvSpPr>
        <p:spPr>
          <a:xfrm>
            <a:off x="415636" y="318654"/>
            <a:ext cx="11637818" cy="769441"/>
          </a:xfrm>
          <a:prstGeom prst="rect">
            <a:avLst/>
          </a:prstGeom>
          <a:noFill/>
        </p:spPr>
        <p:txBody>
          <a:bodyPr wrap="square" rtlCol="0">
            <a:spAutoFit/>
          </a:bodyPr>
          <a:lstStyle/>
          <a:p>
            <a:pPr algn="ctr"/>
            <a:r>
              <a:rPr lang="es-AR" sz="4400" b="1" dirty="0"/>
              <a:t>Proceso Concursal</a:t>
            </a:r>
          </a:p>
        </p:txBody>
      </p:sp>
    </p:spTree>
    <p:extLst>
      <p:ext uri="{BB962C8B-B14F-4D97-AF65-F5344CB8AC3E}">
        <p14:creationId xmlns:p14="http://schemas.microsoft.com/office/powerpoint/2010/main" val="39074616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C072C0-E16B-4102-9BE7-F3E8935DD39F}"/>
              </a:ext>
            </a:extLst>
          </p:cNvPr>
          <p:cNvSpPr txBox="1"/>
          <p:nvPr/>
        </p:nvSpPr>
        <p:spPr>
          <a:xfrm>
            <a:off x="415636" y="318654"/>
            <a:ext cx="11596255" cy="4508927"/>
          </a:xfrm>
          <a:prstGeom prst="rect">
            <a:avLst/>
          </a:prstGeom>
          <a:noFill/>
        </p:spPr>
        <p:txBody>
          <a:bodyPr wrap="square" rtlCol="0">
            <a:spAutoFit/>
          </a:bodyPr>
          <a:lstStyle/>
          <a:p>
            <a:pPr algn="ctr"/>
            <a:r>
              <a:rPr lang="es-AR" sz="28700" b="1"/>
              <a:t>FIN</a:t>
            </a:r>
            <a:endParaRPr lang="es-AR" sz="28700" b="1" dirty="0"/>
          </a:p>
        </p:txBody>
      </p:sp>
    </p:spTree>
    <p:extLst>
      <p:ext uri="{BB962C8B-B14F-4D97-AF65-F5344CB8AC3E}">
        <p14:creationId xmlns:p14="http://schemas.microsoft.com/office/powerpoint/2010/main" val="2002813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277092" y="1529541"/>
            <a:ext cx="11637818" cy="4995950"/>
          </a:xfrm>
        </p:spPr>
        <p:txBody>
          <a:bodyPr>
            <a:normAutofit/>
          </a:bodyPr>
          <a:lstStyle/>
          <a:p>
            <a:pPr marL="0" indent="0">
              <a:buNone/>
            </a:pPr>
            <a:r>
              <a:rPr lang="es-AR" b="1" dirty="0">
                <a:solidFill>
                  <a:srgbClr val="FFFF00"/>
                </a:solidFill>
              </a:rPr>
              <a:t>Art 21: </a:t>
            </a:r>
            <a:r>
              <a:rPr lang="es-AR" b="1" dirty="0"/>
              <a:t>Se incluye a la LGS a las denominadas Sociedades Irregulares y las Sociedades de Hecho.</a:t>
            </a:r>
          </a:p>
          <a:p>
            <a:pPr marL="0" indent="0">
              <a:buNone/>
            </a:pPr>
            <a:endParaRPr lang="es-AR" b="1" dirty="0"/>
          </a:p>
          <a:p>
            <a:pPr marL="0" indent="0">
              <a:buNone/>
            </a:pPr>
            <a:r>
              <a:rPr lang="es-AR" b="1" dirty="0"/>
              <a:t>Una Sociedad de Hecho es aquella que no corresponde con ninguno de los tipos sociales.</a:t>
            </a:r>
          </a:p>
          <a:p>
            <a:pPr marL="0" indent="0">
              <a:buNone/>
            </a:pPr>
            <a:endParaRPr lang="es-AR" b="1" dirty="0"/>
          </a:p>
          <a:p>
            <a:pPr marL="0" indent="0">
              <a:buNone/>
            </a:pPr>
            <a:r>
              <a:rPr lang="es-AR" b="1" dirty="0"/>
              <a:t>Una Sociedad Irregular es aquella que omitió algún requisito del Contrato Social (violación del art 17) o realiza sus actividades sin estar registrado públicamente (en Negro).</a:t>
            </a:r>
          </a:p>
          <a:p>
            <a:pPr marL="0" indent="0">
              <a:buNone/>
            </a:pPr>
            <a:endParaRPr lang="es-AR" b="1" dirty="0"/>
          </a:p>
          <a:p>
            <a:pPr marL="0" indent="0">
              <a:buNone/>
            </a:pPr>
            <a:endParaRPr lang="es-AR"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7092" y="457200"/>
            <a:ext cx="11637818" cy="830997"/>
          </a:xfrm>
          <a:prstGeom prst="rect">
            <a:avLst/>
          </a:prstGeom>
          <a:noFill/>
        </p:spPr>
        <p:txBody>
          <a:bodyPr wrap="square" rtlCol="0">
            <a:spAutoFit/>
          </a:bodyPr>
          <a:lstStyle/>
          <a:p>
            <a:pPr algn="ctr"/>
            <a:r>
              <a:rPr lang="es-AR" sz="4800" b="1" dirty="0"/>
              <a:t>Sección IV</a:t>
            </a:r>
          </a:p>
        </p:txBody>
      </p:sp>
    </p:spTree>
    <p:extLst>
      <p:ext uri="{BB962C8B-B14F-4D97-AF65-F5344CB8AC3E}">
        <p14:creationId xmlns:p14="http://schemas.microsoft.com/office/powerpoint/2010/main" val="776204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110835" y="1177636"/>
            <a:ext cx="11956473" cy="5347855"/>
          </a:xfrm>
        </p:spPr>
        <p:txBody>
          <a:bodyPr>
            <a:normAutofit/>
          </a:bodyPr>
          <a:lstStyle/>
          <a:p>
            <a:pPr marL="0" indent="0">
              <a:buNone/>
            </a:pPr>
            <a:r>
              <a:rPr lang="es-AR" b="1" dirty="0">
                <a:solidFill>
                  <a:srgbClr val="FFFF00"/>
                </a:solidFill>
              </a:rPr>
              <a:t>Art 22: </a:t>
            </a:r>
            <a:r>
              <a:rPr lang="es-AR" b="1" dirty="0"/>
              <a:t>En vigencia desde el 01/08/2015</a:t>
            </a:r>
          </a:p>
          <a:p>
            <a:pPr marL="0" indent="0">
              <a:buNone/>
            </a:pPr>
            <a:r>
              <a:rPr lang="es-AR" b="1" dirty="0">
                <a:solidFill>
                  <a:srgbClr val="FEA8E7"/>
                </a:solidFill>
              </a:rPr>
              <a:t>“El contrato social puede ser invocado entre los socios": </a:t>
            </a:r>
            <a:r>
              <a:rPr lang="es-AR" b="1" dirty="0"/>
              <a:t>Esto significa que los socios de la sociedad pueden hacer valer los términos y condiciones establecidos en el contrato social entre ellos mismos.</a:t>
            </a:r>
          </a:p>
          <a:p>
            <a:pPr marL="0" indent="0">
              <a:buNone/>
            </a:pPr>
            <a:r>
              <a:rPr lang="es-AR" b="1" dirty="0">
                <a:solidFill>
                  <a:srgbClr val="FEA8E7"/>
                </a:solidFill>
              </a:rPr>
              <a:t>"Es oponible a los terceros sólo si se prueba que lo conocieron efectivamente al tiempo de la contratación o del nacimiento de la relación obligatoria": </a:t>
            </a:r>
            <a:r>
              <a:rPr lang="es-AR" b="1" dirty="0"/>
              <a:t>Esto indica que el contrato social solo es vinculante y aplicable a terceros (personas ajenas a la sociedad) si se puede demostrar que esos terceros conocían su existencia y contenido al momento de celebrar un contrato con la sociedad o al establecer una relación obligatoria con la sociedad.</a:t>
            </a:r>
          </a:p>
          <a:p>
            <a:pPr marL="0" indent="0">
              <a:buNone/>
            </a:pPr>
            <a:r>
              <a:rPr lang="es-AR" b="1" dirty="0">
                <a:solidFill>
                  <a:srgbClr val="FEA8E7"/>
                </a:solidFill>
              </a:rPr>
              <a:t>“También puede ser invocado por los terceros contra la sociedad, los socios y los administradores": </a:t>
            </a:r>
            <a:r>
              <a:rPr lang="es-AR" b="1" dirty="0"/>
              <a:t>Esto significa que, en ciertos casos, los terceros pueden hacer valer los términos del contrato social contra la sociedad, sus socios y sus administradores. Por ejemplo, si el contrato social establece una responsabilidad solidaria de los socios por las deudas de la sociedad, un tercero acreedor podría exigir el cumplimiento de esa disposición contra los socios y la sociedad.</a:t>
            </a:r>
          </a:p>
          <a:p>
            <a:pPr marL="0" indent="0">
              <a:buNone/>
            </a:pPr>
            <a:endParaRPr lang="es-AR" b="1" dirty="0"/>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Sección IV</a:t>
            </a:r>
          </a:p>
        </p:txBody>
      </p:sp>
    </p:spTree>
    <p:extLst>
      <p:ext uri="{BB962C8B-B14F-4D97-AF65-F5344CB8AC3E}">
        <p14:creationId xmlns:p14="http://schemas.microsoft.com/office/powerpoint/2010/main" val="1748011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110835" y="1177636"/>
            <a:ext cx="11956473" cy="5347855"/>
          </a:xfrm>
        </p:spPr>
        <p:txBody>
          <a:bodyPr>
            <a:normAutofit/>
          </a:bodyPr>
          <a:lstStyle/>
          <a:p>
            <a:pPr marL="0" indent="0">
              <a:buNone/>
            </a:pPr>
            <a:r>
              <a:rPr lang="es-AR" b="1" dirty="0">
                <a:solidFill>
                  <a:srgbClr val="FFFF00"/>
                </a:solidFill>
              </a:rPr>
              <a:t>Art 23: </a:t>
            </a:r>
            <a:r>
              <a:rPr lang="es-AR" b="1" dirty="0"/>
              <a:t>Las cláusulas relativas a la representación, la administración y las demás que disponen sobre la organización y gobierno de la sociedad pueden ser invocadas entre los socios.</a:t>
            </a:r>
            <a:br>
              <a:rPr lang="es-AR" b="1" dirty="0"/>
            </a:br>
            <a:endParaRPr lang="es-AR" b="1" dirty="0"/>
          </a:p>
          <a:p>
            <a:pPr marL="0" indent="0">
              <a:buNone/>
            </a:pPr>
            <a:r>
              <a:rPr lang="es-AR" b="1" dirty="0">
                <a:solidFill>
                  <a:srgbClr val="FFFF00"/>
                </a:solidFill>
              </a:rPr>
              <a:t>Bienes registrables</a:t>
            </a:r>
            <a:br>
              <a:rPr lang="es-AR" b="1" dirty="0"/>
            </a:br>
            <a:r>
              <a:rPr lang="es-AR" b="1" dirty="0"/>
              <a:t>Para adquirir bienes registrables la sociedad debe acreditar ante el Registro su existencia y las facultades de su representante por un acto de reconocimiento de todos quienes afirman ser sus socios. Este acto debe ser instrumentado en escritura pública o instrumento privado con firma autenticada por escribano. El bien se inscribirá a nombre de la sociedad, debiéndose indicar la proporción en que participan los socios en tal sociedad.</a:t>
            </a:r>
            <a:br>
              <a:rPr lang="es-AR" b="1" dirty="0"/>
            </a:br>
            <a:br>
              <a:rPr lang="es-AR" b="1" dirty="0"/>
            </a:br>
            <a:r>
              <a:rPr lang="es-AR" b="1" dirty="0">
                <a:solidFill>
                  <a:srgbClr val="FFFF00"/>
                </a:solidFill>
              </a:rPr>
              <a:t>Prueba</a:t>
            </a:r>
            <a:br>
              <a:rPr lang="es-AR" b="1" dirty="0"/>
            </a:br>
            <a:r>
              <a:rPr lang="es-AR" b="1" dirty="0"/>
              <a:t>La existencia de la sociedad puede acreditarse por cualquier medio de prueba.</a:t>
            </a:r>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Sección IV</a:t>
            </a:r>
          </a:p>
        </p:txBody>
      </p:sp>
    </p:spTree>
    <p:extLst>
      <p:ext uri="{BB962C8B-B14F-4D97-AF65-F5344CB8AC3E}">
        <p14:creationId xmlns:p14="http://schemas.microsoft.com/office/powerpoint/2010/main" val="4008635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110835" y="1177636"/>
            <a:ext cx="11956473" cy="5347855"/>
          </a:xfrm>
        </p:spPr>
        <p:txBody>
          <a:bodyPr>
            <a:normAutofit/>
          </a:bodyPr>
          <a:lstStyle/>
          <a:p>
            <a:pPr marL="0" indent="0">
              <a:buNone/>
            </a:pPr>
            <a:r>
              <a:rPr lang="es-AR" b="1" dirty="0">
                <a:solidFill>
                  <a:srgbClr val="FFFF00"/>
                </a:solidFill>
              </a:rPr>
              <a:t>Art 24: </a:t>
            </a:r>
            <a:r>
              <a:rPr lang="es-AR" b="1" dirty="0"/>
              <a:t>Los socios responden frente a los terceros como </a:t>
            </a:r>
            <a:r>
              <a:rPr lang="es-AR" b="1" dirty="0">
                <a:solidFill>
                  <a:srgbClr val="FEA8E7"/>
                </a:solidFill>
              </a:rPr>
              <a:t>OBLIGADOS SIMPLEMENTE MANCOMUNADOS Y POR PARTES IGUALES</a:t>
            </a:r>
            <a:r>
              <a:rPr lang="es-AR" b="1" dirty="0"/>
              <a:t>, salvo que la solidaridad con la sociedad o entre ellos, o una distinta proporción, resulten:</a:t>
            </a:r>
            <a:br>
              <a:rPr lang="es-AR" b="1" dirty="0"/>
            </a:br>
            <a:br>
              <a:rPr lang="es-AR" b="1" dirty="0"/>
            </a:br>
            <a:r>
              <a:rPr lang="es-AR" b="1" dirty="0"/>
              <a:t>1) de una estipulación expresa respecto de una relación o un conjunto de relaciones;</a:t>
            </a:r>
            <a:br>
              <a:rPr lang="es-AR" b="1" dirty="0"/>
            </a:br>
            <a:br>
              <a:rPr lang="es-AR" b="1" dirty="0"/>
            </a:br>
            <a:r>
              <a:rPr lang="es-AR" b="1" dirty="0"/>
              <a:t>2) de una estipulación del contrato social, en los términos del artículo 22;</a:t>
            </a:r>
            <a:br>
              <a:rPr lang="es-AR" b="1" dirty="0"/>
            </a:br>
            <a:br>
              <a:rPr lang="es-AR" b="1" dirty="0"/>
            </a:br>
            <a:r>
              <a:rPr lang="es-AR" b="1" dirty="0"/>
              <a:t>3) de las reglas comunes del tipo que manifestaron adoptar y respecto del cual se dejaron de cumplir requisitos sustanciales o formales.</a:t>
            </a:r>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Sección IV</a:t>
            </a:r>
          </a:p>
        </p:txBody>
      </p:sp>
    </p:spTree>
    <p:extLst>
      <p:ext uri="{BB962C8B-B14F-4D97-AF65-F5344CB8AC3E}">
        <p14:creationId xmlns:p14="http://schemas.microsoft.com/office/powerpoint/2010/main" val="3169208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55834-D08D-4480-AB55-5D6DB939C986}"/>
              </a:ext>
            </a:extLst>
          </p:cNvPr>
          <p:cNvSpPr>
            <a:spLocks noGrp="1"/>
          </p:cNvSpPr>
          <p:nvPr>
            <p:ph idx="1"/>
          </p:nvPr>
        </p:nvSpPr>
        <p:spPr>
          <a:xfrm>
            <a:off x="110835" y="1011106"/>
            <a:ext cx="11956473" cy="5680639"/>
          </a:xfrm>
        </p:spPr>
        <p:txBody>
          <a:bodyPr>
            <a:normAutofit lnSpcReduction="10000"/>
          </a:bodyPr>
          <a:lstStyle/>
          <a:p>
            <a:pPr marL="0" indent="0">
              <a:buNone/>
            </a:pPr>
            <a:r>
              <a:rPr lang="es-AR" b="1" dirty="0"/>
              <a:t>Art 25:  </a:t>
            </a:r>
          </a:p>
          <a:p>
            <a:pPr marL="0" indent="0">
              <a:buNone/>
            </a:pPr>
            <a:r>
              <a:rPr lang="es-AR" b="1" dirty="0">
                <a:solidFill>
                  <a:srgbClr val="FFFF00"/>
                </a:solidFill>
              </a:rPr>
              <a:t>Subsanación.</a:t>
            </a:r>
          </a:p>
          <a:p>
            <a:pPr marL="0" indent="0">
              <a:buNone/>
            </a:pPr>
            <a:r>
              <a:rPr lang="es-AR" b="1" dirty="0"/>
              <a:t>En el caso de sociedades incluidas en esta Sección, la omisión de requisitos esenciales, tipificantes o no tipificantes, la existencia de elementos incompatibles con el tipo elegido o la omisión de cumplimiento de requisitos formales, pueden subsanarse a iniciativa de la sociedad o de los socios en cualquier tiempo durante el plazo de la duración previsto en el contrato. A falta de acuerdo unánime de los socios, la subsanación puede ser ordenada judicialmente en procedimiento sumarísimo. En caso necesario, el juez puede suplir la falta de acuerdo, sin imponer mayor responsabilidad a los socios que no lo consientan.</a:t>
            </a:r>
            <a:br>
              <a:rPr lang="es-AR" b="1" dirty="0"/>
            </a:br>
            <a:endParaRPr lang="es-AR" b="1" dirty="0"/>
          </a:p>
          <a:p>
            <a:pPr marL="0" indent="0">
              <a:buNone/>
            </a:pPr>
            <a:r>
              <a:rPr lang="es-AR" b="1" dirty="0">
                <a:solidFill>
                  <a:srgbClr val="FFFF00"/>
                </a:solidFill>
              </a:rPr>
              <a:t>Disolución. Liquidación.</a:t>
            </a:r>
            <a:br>
              <a:rPr lang="es-AR" b="1" dirty="0"/>
            </a:br>
            <a:r>
              <a:rPr lang="es-AR" b="1" dirty="0"/>
              <a:t>Cualquiera de los socios puede provocar la disolución de la sociedad cuando no media estipulación escrita del pacto de duración, notificando fehacientemente tal decisión a todos los socios. Sus efectos se producirán de pleno derecho entre los socios a los NOVENTA (90) días de la última notificación.</a:t>
            </a:r>
            <a:br>
              <a:rPr lang="es-AR" b="1" dirty="0"/>
            </a:br>
            <a:r>
              <a:rPr lang="es-AR" b="1" dirty="0"/>
              <a:t>Los socios que deseen permanecer en la sociedad, deben pagar a los salientes su parte social.</a:t>
            </a:r>
            <a:br>
              <a:rPr lang="es-AR" b="1" dirty="0"/>
            </a:br>
            <a:r>
              <a:rPr lang="es-AR" b="1" dirty="0"/>
              <a:t>La liquidación se rige por las normas del contrato y de esta ley.</a:t>
            </a:r>
          </a:p>
        </p:txBody>
      </p:sp>
      <p:sp>
        <p:nvSpPr>
          <p:cNvPr id="4" name="TextBox 3">
            <a:extLst>
              <a:ext uri="{FF2B5EF4-FFF2-40B4-BE49-F238E27FC236}">
                <a16:creationId xmlns:a16="http://schemas.microsoft.com/office/drawing/2014/main" id="{B1B3E9EC-7E5B-4514-ADBE-2892C75D215A}"/>
              </a:ext>
            </a:extLst>
          </p:cNvPr>
          <p:cNvSpPr txBox="1"/>
          <p:nvPr/>
        </p:nvSpPr>
        <p:spPr>
          <a:xfrm>
            <a:off x="270162" y="180109"/>
            <a:ext cx="11637818" cy="830997"/>
          </a:xfrm>
          <a:prstGeom prst="rect">
            <a:avLst/>
          </a:prstGeom>
          <a:noFill/>
        </p:spPr>
        <p:txBody>
          <a:bodyPr wrap="square" rtlCol="0">
            <a:spAutoFit/>
          </a:bodyPr>
          <a:lstStyle/>
          <a:p>
            <a:pPr algn="ctr"/>
            <a:r>
              <a:rPr lang="es-AR" sz="4800" b="1" dirty="0"/>
              <a:t>Sección IV</a:t>
            </a:r>
          </a:p>
        </p:txBody>
      </p:sp>
    </p:spTree>
    <p:extLst>
      <p:ext uri="{BB962C8B-B14F-4D97-AF65-F5344CB8AC3E}">
        <p14:creationId xmlns:p14="http://schemas.microsoft.com/office/powerpoint/2010/main" val="47116317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1005</TotalTime>
  <Words>6355</Words>
  <Application>Microsoft Office PowerPoint</Application>
  <PresentationFormat>Widescreen</PresentationFormat>
  <Paragraphs>374</Paragraphs>
  <Slides>48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Century Gothic</vt: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105</cp:revision>
  <dcterms:created xsi:type="dcterms:W3CDTF">2023-05-24T22:28:01Z</dcterms:created>
  <dcterms:modified xsi:type="dcterms:W3CDTF">2023-07-18T02:10:38Z</dcterms:modified>
</cp:coreProperties>
</file>